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9" r:id="rId2"/>
  </p:sldMasterIdLst>
  <p:notesMasterIdLst>
    <p:notesMasterId r:id="rId27"/>
  </p:notesMasterIdLst>
  <p:handoutMasterIdLst>
    <p:handoutMasterId r:id="rId28"/>
  </p:handoutMasterIdLst>
  <p:sldIdLst>
    <p:sldId id="279" r:id="rId3"/>
    <p:sldId id="271" r:id="rId4"/>
    <p:sldId id="287" r:id="rId5"/>
    <p:sldId id="285" r:id="rId6"/>
    <p:sldId id="282" r:id="rId7"/>
    <p:sldId id="260" r:id="rId8"/>
    <p:sldId id="284" r:id="rId9"/>
    <p:sldId id="288" r:id="rId10"/>
    <p:sldId id="291" r:id="rId11"/>
    <p:sldId id="281" r:id="rId12"/>
    <p:sldId id="258" r:id="rId13"/>
    <p:sldId id="265" r:id="rId14"/>
    <p:sldId id="280" r:id="rId15"/>
    <p:sldId id="272" r:id="rId16"/>
    <p:sldId id="292" r:id="rId17"/>
    <p:sldId id="273" r:id="rId18"/>
    <p:sldId id="259" r:id="rId19"/>
    <p:sldId id="289" r:id="rId20"/>
    <p:sldId id="275" r:id="rId21"/>
    <p:sldId id="276" r:id="rId22"/>
    <p:sldId id="283" r:id="rId23"/>
    <p:sldId id="290" r:id="rId24"/>
    <p:sldId id="264" r:id="rId25"/>
    <p:sldId id="286" r:id="rId26"/>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1"/>
    <p:restoredTop sz="83673" autoAdjust="0"/>
  </p:normalViewPr>
  <p:slideViewPr>
    <p:cSldViewPr>
      <p:cViewPr varScale="1">
        <p:scale>
          <a:sx n="95" d="100"/>
          <a:sy n="95" d="100"/>
        </p:scale>
        <p:origin x="1152" y="90"/>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5052" tIns="47526" rIns="95052" bIns="47526" numCol="1" anchor="t" anchorCtr="0" compatLnSpc="1">
            <a:prstTxWarp prst="textNoShape">
              <a:avLst/>
            </a:prstTxWarp>
          </a:bodyPr>
          <a:lstStyle>
            <a:lvl1pPr defTabSz="950913">
              <a:defRPr sz="1200"/>
            </a:lvl1pPr>
          </a:lstStyle>
          <a:p>
            <a:endParaRPr lang="en-GB"/>
          </a:p>
        </p:txBody>
      </p:sp>
      <p:sp>
        <p:nvSpPr>
          <p:cNvPr id="1638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5052" tIns="47526" rIns="95052" bIns="47526" numCol="1" anchor="t" anchorCtr="0" compatLnSpc="1">
            <a:prstTxWarp prst="textNoShape">
              <a:avLst/>
            </a:prstTxWarp>
          </a:bodyPr>
          <a:lstStyle>
            <a:lvl1pPr algn="r" defTabSz="950913">
              <a:defRPr sz="1200"/>
            </a:lvl1pPr>
          </a:lstStyle>
          <a:p>
            <a:endParaRPr lang="en-GB"/>
          </a:p>
        </p:txBody>
      </p:sp>
      <p:sp>
        <p:nvSpPr>
          <p:cNvPr id="1638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5052" tIns="47526" rIns="95052" bIns="47526" numCol="1" anchor="b" anchorCtr="0" compatLnSpc="1">
            <a:prstTxWarp prst="textNoShape">
              <a:avLst/>
            </a:prstTxWarp>
          </a:bodyPr>
          <a:lstStyle>
            <a:lvl1pPr defTabSz="950913">
              <a:defRPr sz="1200"/>
            </a:lvl1pPr>
          </a:lstStyle>
          <a:p>
            <a:endParaRPr lang="en-GB"/>
          </a:p>
        </p:txBody>
      </p:sp>
      <p:sp>
        <p:nvSpPr>
          <p:cNvPr id="1638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5052" tIns="47526" rIns="95052" bIns="47526" numCol="1" anchor="b" anchorCtr="0" compatLnSpc="1">
            <a:prstTxWarp prst="textNoShape">
              <a:avLst/>
            </a:prstTxWarp>
          </a:bodyPr>
          <a:lstStyle>
            <a:lvl1pPr algn="r" defTabSz="950913">
              <a:defRPr sz="1200"/>
            </a:lvl1pPr>
          </a:lstStyle>
          <a:p>
            <a:fld id="{98C0C464-D802-424F-B1CE-E8489786CF9F}" type="slidenum">
              <a:rPr lang="en-GB"/>
              <a:pPr/>
              <a:t>‹#›</a:t>
            </a:fld>
            <a:endParaRPr lang="en-GB"/>
          </a:p>
        </p:txBody>
      </p:sp>
    </p:spTree>
    <p:extLst>
      <p:ext uri="{BB962C8B-B14F-4D97-AF65-F5344CB8AC3E}">
        <p14:creationId xmlns:p14="http://schemas.microsoft.com/office/powerpoint/2010/main" val="133726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B6B357B3-9A1A-476F-A08E-88C19255C478}" type="datetimeFigureOut">
              <a:rPr lang="en-US" smtClean="0"/>
              <a:pPr/>
              <a:t>8/5/2023</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D5B6B56C-4C9D-442F-9D90-D189D972A4E2}" type="slidenum">
              <a:rPr lang="en-GB" smtClean="0"/>
              <a:pPr/>
              <a:t>‹#›</a:t>
            </a:fld>
            <a:endParaRPr lang="en-GB"/>
          </a:p>
        </p:txBody>
      </p:sp>
    </p:spTree>
    <p:extLst>
      <p:ext uri="{BB962C8B-B14F-4D97-AF65-F5344CB8AC3E}">
        <p14:creationId xmlns:p14="http://schemas.microsoft.com/office/powerpoint/2010/main" val="67900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Prof </a:t>
            </a:r>
            <a:r>
              <a:rPr lang="en-GB" dirty="0" err="1"/>
              <a:t>S.Hallett</a:t>
            </a:r>
            <a:r>
              <a:rPr lang="en-GB" dirty="0"/>
              <a:t>: Email - s.hallett@cranfield.ac.uk</a:t>
            </a:r>
          </a:p>
        </p:txBody>
      </p:sp>
      <p:sp>
        <p:nvSpPr>
          <p:cNvPr id="4" name="Slide Number Placeholder 3"/>
          <p:cNvSpPr>
            <a:spLocks noGrp="1"/>
          </p:cNvSpPr>
          <p:nvPr>
            <p:ph type="sldNum" sz="quarter" idx="5"/>
          </p:nvPr>
        </p:nvSpPr>
        <p:spPr/>
        <p:txBody>
          <a:bodyPr/>
          <a:lstStyle/>
          <a:p>
            <a:fld id="{D5B6B56C-4C9D-442F-9D90-D189D972A4E2}" type="slidenum">
              <a:rPr lang="en-GB" smtClean="0"/>
              <a:pPr/>
              <a:t>1</a:t>
            </a:fld>
            <a:endParaRPr lang="en-GB"/>
          </a:p>
        </p:txBody>
      </p:sp>
    </p:spTree>
    <p:extLst>
      <p:ext uri="{BB962C8B-B14F-4D97-AF65-F5344CB8AC3E}">
        <p14:creationId xmlns:p14="http://schemas.microsoft.com/office/powerpoint/2010/main" val="222983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WOSSAC materials can be put to use across a broad spectrum of contemporary</a:t>
            </a:r>
            <a:r>
              <a:rPr lang="en-GB" baseline="0" dirty="0"/>
              <a:t> development and environmental </a:t>
            </a:r>
            <a:r>
              <a:rPr lang="en-GB" dirty="0"/>
              <a:t>actors and stakeholders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Example case studies of WOSSAC in use are presented on the website</a:t>
            </a:r>
          </a:p>
        </p:txBody>
      </p:sp>
      <p:sp>
        <p:nvSpPr>
          <p:cNvPr id="4" name="Slide Number Placeholder 3"/>
          <p:cNvSpPr>
            <a:spLocks noGrp="1"/>
          </p:cNvSpPr>
          <p:nvPr>
            <p:ph type="sldNum" sz="quarter" idx="10"/>
          </p:nvPr>
        </p:nvSpPr>
        <p:spPr/>
        <p:txBody>
          <a:bodyPr/>
          <a:lstStyle/>
          <a:p>
            <a:fld id="{D5B6B56C-4C9D-442F-9D90-D189D972A4E2}"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WOSSAC project first took off with the kind support of the BSSS, in 2004.</a:t>
            </a:r>
          </a:p>
        </p:txBody>
      </p:sp>
      <p:sp>
        <p:nvSpPr>
          <p:cNvPr id="4" name="Slide Number Placeholder 3"/>
          <p:cNvSpPr>
            <a:spLocks noGrp="1"/>
          </p:cNvSpPr>
          <p:nvPr>
            <p:ph type="sldNum" sz="quarter" idx="10"/>
          </p:nvPr>
        </p:nvSpPr>
        <p:spPr/>
        <p:txBody>
          <a:bodyPr/>
          <a:lstStyle/>
          <a:p>
            <a:fld id="{D5B6B56C-4C9D-442F-9D90-D189D972A4E2}"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collection has been increased by a number of substantial accessions</a:t>
            </a:r>
          </a:p>
          <a:p>
            <a:r>
              <a:rPr lang="en-GB" dirty="0"/>
              <a:t>– none more significant that that from HTSPE Ltd. </a:t>
            </a:r>
          </a:p>
          <a:p>
            <a:r>
              <a:rPr lang="en-GB" dirty="0"/>
              <a:t>Here are the materials from HTSPE arriving in the former </a:t>
            </a:r>
            <a:r>
              <a:rPr lang="en-GB" dirty="0" err="1"/>
              <a:t>Silsoe</a:t>
            </a:r>
            <a:r>
              <a:rPr lang="en-GB" dirty="0"/>
              <a:t> campus where WOSSAC was founded</a:t>
            </a:r>
          </a:p>
        </p:txBody>
      </p:sp>
      <p:sp>
        <p:nvSpPr>
          <p:cNvPr id="4" name="Slide Number Placeholder 3"/>
          <p:cNvSpPr>
            <a:spLocks noGrp="1"/>
          </p:cNvSpPr>
          <p:nvPr>
            <p:ph type="sldNum" sz="quarter" idx="10"/>
          </p:nvPr>
        </p:nvSpPr>
        <p:spPr/>
        <p:txBody>
          <a:bodyPr/>
          <a:lstStyle/>
          <a:p>
            <a:fld id="{D5B6B56C-4C9D-442F-9D90-D189D972A4E2}"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We were </a:t>
            </a:r>
            <a:r>
              <a:rPr lang="en-GB" u="sng" dirty="0"/>
              <a:t>fortunate</a:t>
            </a:r>
            <a:r>
              <a:rPr lang="en-GB" dirty="0"/>
              <a:t> to receive the materials from HTSPE before this explosion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their offices were devastated (shown smoking in the foreground).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Fortunately there were no casualties from this explosion!</a:t>
            </a:r>
          </a:p>
          <a:p>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WOSSAC holdings extend to a wide range of media types and information formats.</a:t>
            </a:r>
          </a:p>
          <a:p>
            <a:r>
              <a:rPr lang="en-GB" dirty="0"/>
              <a:t>All are held and catalogued</a:t>
            </a:r>
            <a:r>
              <a:rPr lang="en-GB" baseline="0" dirty="0"/>
              <a:t> within the collection.</a:t>
            </a:r>
          </a:p>
          <a:p>
            <a:r>
              <a:rPr lang="en-GB" baseline="0" dirty="0"/>
              <a:t>Can be described as ‘Analogue Big Data’!</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WOSSAC holdings extend to a wide range of media types and information formats.</a:t>
            </a:r>
          </a:p>
          <a:p>
            <a:r>
              <a:rPr lang="en-GB" dirty="0"/>
              <a:t>All are held and catalogued</a:t>
            </a:r>
            <a:r>
              <a:rPr lang="en-GB" baseline="0" dirty="0"/>
              <a:t> within the collection.</a:t>
            </a:r>
          </a:p>
          <a:p>
            <a:r>
              <a:rPr lang="en-GB" baseline="0" dirty="0"/>
              <a:t>Can be described as ‘Analogue Big Data’!</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15</a:t>
            </a:fld>
            <a:endParaRPr lang="en-GB"/>
          </a:p>
        </p:txBody>
      </p:sp>
    </p:spTree>
    <p:extLst>
      <p:ext uri="{BB962C8B-B14F-4D97-AF65-F5344CB8AC3E}">
        <p14:creationId xmlns:p14="http://schemas.microsoft.com/office/powerpoint/2010/main" val="247741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 recent addition to the archive is the digitisation programme associated with the tens of thousands</a:t>
            </a:r>
            <a:r>
              <a:rPr lang="en-GB" baseline="0" dirty="0"/>
              <a:t> of soil profile and landscape transparencies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 a fantastic educational resource.</a:t>
            </a:r>
            <a:endParaRPr lang="en-GB" dirty="0"/>
          </a:p>
          <a:p>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These are the ‘big-ticket’ activities for taking the archive forward</a:t>
            </a:r>
            <a:r>
              <a:rPr lang="en-GB" baseline="0" dirty="0"/>
              <a:t> into the future.</a:t>
            </a:r>
          </a:p>
          <a:p>
            <a:r>
              <a:rPr lang="en-GB" baseline="0" dirty="0"/>
              <a:t>Key is the need to link with other similar initiatives worldwide – the French, Dutch, Belgians, Portuguese, Spanish by examples from former colonies/territories.</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These are the ‘big-ticket’ activities for taking the archive forward</a:t>
            </a:r>
            <a:r>
              <a:rPr lang="en-GB" baseline="0" dirty="0"/>
              <a:t> into the future.</a:t>
            </a:r>
          </a:p>
          <a:p>
            <a:r>
              <a:rPr lang="en-GB" baseline="0" dirty="0"/>
              <a:t>Key is the need to link with other similar initiatives worldwide – the French, Dutch, Belgians, Portuguese, Spanish by examples from former colonies/territories.</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development of the archive website at wossac.com has been a great development and boon for assisting</a:t>
            </a:r>
            <a:r>
              <a:rPr lang="en-GB" baseline="0" dirty="0"/>
              <a:t> interested parties to learn more about the archive and assessing the materials held within it.</a:t>
            </a:r>
          </a:p>
          <a:p>
            <a:r>
              <a:rPr lang="en-GB" baseline="0" dirty="0"/>
              <a:t>WOSSAC was key to the EU publication of the ‘African Soil Atlas’ - https://esdac.jrc.ec.europa.eu/content/soil-map-soil-atlas-africa</a:t>
            </a:r>
          </a:p>
          <a:p>
            <a:r>
              <a:rPr lang="en-GB" baseline="0" dirty="0"/>
              <a:t> </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WOSSAC represents a unique international resource, containing</a:t>
            </a:r>
            <a:r>
              <a:rPr lang="en-GB" baseline="0" dirty="0"/>
              <a:t> a wide range of materials that are effectively irreplaceable.</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website allows the materials catalogues to be mapped – presenting a good overview of the spatial holdings.</a:t>
            </a:r>
          </a:p>
          <a:p>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SOILS FOR LIFE: PROTECTING OUR NATURAL CAPITAL</a:t>
            </a:r>
          </a:p>
          <a:p>
            <a:r>
              <a:rPr lang="en-GB" dirty="0"/>
              <a:t>The University’s long-standing custodianship of the largest collection of soil</a:t>
            </a:r>
            <a:r>
              <a:rPr lang="en-GB" baseline="0" dirty="0"/>
              <a:t> </a:t>
            </a:r>
            <a:r>
              <a:rPr lang="en-GB" dirty="0"/>
              <a:t>information in Europe has fostered substantive thought-leadership in land resource</a:t>
            </a:r>
            <a:r>
              <a:rPr lang="en-GB" baseline="0" dirty="0"/>
              <a:t> </a:t>
            </a:r>
            <a:r>
              <a:rPr lang="en-GB" dirty="0"/>
              <a:t>management, resulting in tangible economic, policy and intellectual impact around the</a:t>
            </a:r>
            <a:r>
              <a:rPr lang="en-GB" baseline="0" dirty="0"/>
              <a:t> </a:t>
            </a:r>
            <a:r>
              <a:rPr lang="en-GB" dirty="0"/>
              <a:t>world for over 40 years.</a:t>
            </a:r>
          </a:p>
          <a:p>
            <a:endParaRPr lang="en-GB" dirty="0"/>
          </a:p>
          <a:p>
            <a:r>
              <a:rPr lang="en-GB" dirty="0"/>
              <a:t>The University’s unique blend of evidence-based support to a vast community of end-users</a:t>
            </a:r>
            <a:r>
              <a:rPr lang="en-GB" baseline="0" dirty="0"/>
              <a:t> </a:t>
            </a:r>
            <a:r>
              <a:rPr lang="en-GB" dirty="0"/>
              <a:t>for soil ‘know-how’ ensures that practical advice on land use is linked to the</a:t>
            </a:r>
            <a:r>
              <a:rPr lang="en-GB" baseline="0" dirty="0"/>
              <a:t> </a:t>
            </a:r>
            <a:r>
              <a:rPr lang="en-GB" dirty="0"/>
              <a:t>protection of soil assets in the national interest. The high quality soil data and expertise</a:t>
            </a:r>
            <a:r>
              <a:rPr lang="en-GB" baseline="0" dirty="0"/>
              <a:t> </a:t>
            </a:r>
            <a:r>
              <a:rPr lang="en-GB" dirty="0"/>
              <a:t>held by the University bring transformative economic, environmental and social benefits</a:t>
            </a:r>
            <a:r>
              <a:rPr lang="en-GB" baseline="0" dirty="0"/>
              <a:t> </a:t>
            </a:r>
            <a:r>
              <a:rPr lang="en-GB" dirty="0"/>
              <a:t>through better land use planning, assessment of soil degradation threats and protection</a:t>
            </a:r>
            <a:r>
              <a:rPr lang="en-GB" baseline="0" dirty="0"/>
              <a:t> </a:t>
            </a:r>
            <a:r>
              <a:rPr lang="en-GB" dirty="0"/>
              <a:t>of soil resources. The reach of the University’s impact extends globally by sharing this</a:t>
            </a:r>
            <a:r>
              <a:rPr lang="en-GB" baseline="0" dirty="0"/>
              <a:t> </a:t>
            </a:r>
            <a:r>
              <a:rPr lang="en-GB" dirty="0"/>
              <a:t>knowledge with national institutions in Europe, Africa, Asia and the Americas, to improve</a:t>
            </a:r>
            <a:r>
              <a:rPr lang="en-GB" baseline="0" dirty="0"/>
              <a:t> </a:t>
            </a:r>
            <a:r>
              <a:rPr lang="en-GB" dirty="0"/>
              <a:t>the valuation of soil as essential natural capital that brings economic success to individual</a:t>
            </a:r>
          </a:p>
          <a:p>
            <a:r>
              <a:rPr lang="en-GB" dirty="0"/>
              <a:t>citizens and to society as a whole. By raising the profile of soil as a vital global resource</a:t>
            </a:r>
            <a:r>
              <a:rPr lang="en-GB" baseline="0" dirty="0"/>
              <a:t> </a:t>
            </a:r>
            <a:r>
              <a:rPr lang="en-GB" dirty="0"/>
              <a:t>through innovative web-based and mobile phone technologies, the University has been</a:t>
            </a:r>
            <a:r>
              <a:rPr lang="en-GB" baseline="0" dirty="0"/>
              <a:t> </a:t>
            </a:r>
            <a:r>
              <a:rPr lang="en-GB" dirty="0"/>
              <a:t>instrumental in exciting public interest in soil and the services it delivers.</a:t>
            </a:r>
          </a:p>
          <a:p>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long and winding road – but a huge</a:t>
            </a:r>
            <a:r>
              <a:rPr lang="en-GB" baseline="0" dirty="0"/>
              <a:t> testament to the dedication and work of the archive team.</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WOSSAC represents a unique international resource, containing</a:t>
            </a:r>
            <a:r>
              <a:rPr lang="en-GB" baseline="0" dirty="0"/>
              <a:t> a wide range of materials that are effectively irreplaceable.</a:t>
            </a: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24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graph of the dates of the catalogued</a:t>
            </a:r>
            <a:r>
              <a:rPr lang="en-GB" baseline="0" dirty="0"/>
              <a:t> materials shows clearly the majority of the documents were published in the early to mid 1970’s, however, there are also some very old materials in the collection and indeed materials only recently published. Note the ambition was to capture and protect ‘grey literature’.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Our ‘Inbox’ represents items yet to be catalogued – we have received a number of unique collections of soils materials now awaiting processing.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Items represent multiple ‘territories’ (noting that one territory may overlap – England, Scotland, England and Scotland = 3)</a:t>
            </a:r>
            <a:endParaRPr lang="en-GB" dirty="0"/>
          </a:p>
          <a:p>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spatial extent of holdings within the WOSSAC archive. The bounding boxes are shown for each geo-catalogued map.</a:t>
            </a:r>
          </a:p>
          <a:p>
            <a:r>
              <a:rPr lang="en-GB" dirty="0"/>
              <a:t>The figure shows the</a:t>
            </a:r>
            <a:r>
              <a:rPr lang="en-GB" baseline="0" dirty="0"/>
              <a:t> </a:t>
            </a:r>
            <a:r>
              <a:rPr lang="en-GB" dirty="0"/>
              <a:t>outline of the geographical ‘bounding box’ (geographical</a:t>
            </a:r>
            <a:r>
              <a:rPr lang="en-GB" baseline="0" dirty="0"/>
              <a:t> </a:t>
            </a:r>
            <a:r>
              <a:rPr lang="en-GB" dirty="0"/>
              <a:t>extent) of each of the items in the WOSSAC archive for</a:t>
            </a:r>
            <a:r>
              <a:rPr lang="en-GB" baseline="0" dirty="0"/>
              <a:t> </a:t>
            </a:r>
            <a:r>
              <a:rPr lang="en-GB" dirty="0"/>
              <a:t>which data are available. </a:t>
            </a:r>
          </a:p>
          <a:p>
            <a:r>
              <a:rPr lang="en-GB" dirty="0"/>
              <a:t>The figure presents a panoptic view</a:t>
            </a:r>
            <a:r>
              <a:rPr lang="en-GB" baseline="0" dirty="0"/>
              <a:t> </a:t>
            </a:r>
            <a:r>
              <a:rPr lang="en-GB" dirty="0"/>
              <a:t>of the geographical extent of the holdings in the archive,</a:t>
            </a:r>
            <a:r>
              <a:rPr lang="en-GB" baseline="0" dirty="0"/>
              <a:t> </a:t>
            </a:r>
            <a:r>
              <a:rPr lang="en-GB" dirty="0"/>
              <a:t>showing clearly the relative density of materials in Africa,</a:t>
            </a:r>
            <a:r>
              <a:rPr lang="en-GB" baseline="0" dirty="0"/>
              <a:t> </a:t>
            </a:r>
            <a:r>
              <a:rPr lang="en-GB" dirty="0"/>
              <a:t>Europe, the Middle East and South-East Asia. </a:t>
            </a:r>
          </a:p>
          <a:p>
            <a:r>
              <a:rPr lang="en-GB" dirty="0"/>
              <a:t>The figure further identifies areas not well represented by the current</a:t>
            </a:r>
            <a:r>
              <a:rPr lang="en-GB" baseline="0" dirty="0"/>
              <a:t> </a:t>
            </a:r>
            <a:r>
              <a:rPr lang="en-GB" dirty="0"/>
              <a:t>collection, that is North and South America, Russia and</a:t>
            </a:r>
            <a:r>
              <a:rPr lang="en-GB" baseline="0" dirty="0"/>
              <a:t> </a:t>
            </a:r>
            <a:r>
              <a:rPr lang="en-GB" dirty="0"/>
              <a:t>Western Australia.</a:t>
            </a:r>
          </a:p>
        </p:txBody>
      </p:sp>
      <p:sp>
        <p:nvSpPr>
          <p:cNvPr id="4" name="Slide Number Placeholder 3"/>
          <p:cNvSpPr>
            <a:spLocks noGrp="1"/>
          </p:cNvSpPr>
          <p:nvPr>
            <p:ph type="sldNum" sz="quarter" idx="10"/>
          </p:nvPr>
        </p:nvSpPr>
        <p:spPr/>
        <p:txBody>
          <a:bodyPr/>
          <a:lstStyle/>
          <a:p>
            <a:fld id="{D5B6B56C-4C9D-442F-9D90-D189D972A4E2}"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WOSSAC represents a unique international resource, containing a wide range of materials that are </a:t>
            </a:r>
            <a:r>
              <a:rPr lang="en-GB" u="sng" dirty="0"/>
              <a:t>effectively irreplaceable</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WOSSAC was a key part of the story of Cranfield’s Queens</a:t>
            </a:r>
            <a:r>
              <a:rPr lang="en-GB" baseline="0" dirty="0"/>
              <a:t> Anniversary Prize </a:t>
            </a:r>
            <a:r>
              <a:rPr lang="en-GB" dirty="0"/>
              <a:t>award in 2017/18, in recognition of the</a:t>
            </a:r>
            <a:r>
              <a:rPr lang="en-GB" baseline="0" dirty="0"/>
              <a:t> work of the archive</a:t>
            </a:r>
            <a:r>
              <a:rPr lang="en-GB" dirty="0"/>
              <a:t>.</a:t>
            </a:r>
          </a:p>
        </p:txBody>
      </p:sp>
      <p:sp>
        <p:nvSpPr>
          <p:cNvPr id="4" name="Slide Number Placeholder 3"/>
          <p:cNvSpPr>
            <a:spLocks noGrp="1"/>
          </p:cNvSpPr>
          <p:nvPr>
            <p:ph type="sldNum" sz="quarter" idx="10"/>
          </p:nvPr>
        </p:nvSpPr>
        <p:spPr/>
        <p:txBody>
          <a:bodyPr/>
          <a:lstStyle/>
          <a:p>
            <a:fld id="{D5B6B56C-4C9D-442F-9D90-D189D972A4E2}"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WOSSAC materials can be put to convey</a:t>
            </a:r>
            <a:r>
              <a:rPr lang="en-GB" baseline="0" dirty="0"/>
              <a:t> and support</a:t>
            </a:r>
            <a:r>
              <a:rPr lang="en-GB" dirty="0"/>
              <a:t> a broad spectrum of contemporary</a:t>
            </a:r>
            <a:r>
              <a:rPr lang="en-GB" baseline="0" dirty="0"/>
              <a:t> development and environmental </a:t>
            </a:r>
            <a:r>
              <a:rPr lang="en-GB" dirty="0"/>
              <a:t>application themes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Such as the UN SDG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Here are some example themes of application – the website contains other use cases.</a:t>
            </a:r>
          </a:p>
        </p:txBody>
      </p:sp>
      <p:sp>
        <p:nvSpPr>
          <p:cNvPr id="4" name="Slide Number Placeholder 3"/>
          <p:cNvSpPr>
            <a:spLocks noGrp="1"/>
          </p:cNvSpPr>
          <p:nvPr>
            <p:ph type="sldNum" sz="quarter" idx="10"/>
          </p:nvPr>
        </p:nvSpPr>
        <p:spPr/>
        <p:txBody>
          <a:bodyPr/>
          <a:lstStyle/>
          <a:p>
            <a:fld id="{D5B6B56C-4C9D-442F-9D90-D189D972A4E2}"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example articulates the use of</a:t>
            </a:r>
            <a:r>
              <a:rPr lang="en-GB" baseline="0" dirty="0"/>
              <a:t> </a:t>
            </a:r>
            <a:r>
              <a:rPr lang="en-GB" dirty="0"/>
              <a:t>the materials in WOSSAC, together with other sources of</a:t>
            </a:r>
            <a:r>
              <a:rPr lang="en-GB" baseline="0" dirty="0"/>
              <a:t> </a:t>
            </a:r>
            <a:r>
              <a:rPr lang="en-GB" dirty="0"/>
              <a:t>contemporary data, such as high-resolution satellite data, to</a:t>
            </a:r>
            <a:r>
              <a:rPr lang="en-GB" baseline="0" dirty="0"/>
              <a:t> </a:t>
            </a:r>
            <a:r>
              <a:rPr lang="en-GB" dirty="0"/>
              <a:t>identify a suitable land bank in Malaysia for the application of</a:t>
            </a:r>
            <a:r>
              <a:rPr lang="en-GB" baseline="0" dirty="0"/>
              <a:t> </a:t>
            </a:r>
            <a:r>
              <a:rPr lang="en-GB" dirty="0" err="1"/>
              <a:t>biofertilizers</a:t>
            </a:r>
            <a:r>
              <a:rPr lang="en-GB" dirty="0"/>
              <a:t> derived from palm oil.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example articulates the use of</a:t>
            </a:r>
            <a:r>
              <a:rPr lang="en-GB" baseline="0" dirty="0"/>
              <a:t> </a:t>
            </a:r>
            <a:r>
              <a:rPr lang="en-GB" dirty="0"/>
              <a:t>the materials in WOSSAC, together with other sources of</a:t>
            </a:r>
            <a:r>
              <a:rPr lang="en-GB" baseline="0" dirty="0"/>
              <a:t> </a:t>
            </a:r>
            <a:r>
              <a:rPr lang="en-GB" dirty="0"/>
              <a:t>contemporary data, such as high-resolution satellite data, to</a:t>
            </a:r>
            <a:r>
              <a:rPr lang="en-GB" baseline="0" dirty="0"/>
              <a:t> </a:t>
            </a:r>
            <a:r>
              <a:rPr lang="en-GB" dirty="0"/>
              <a:t>identify a suitable land bank in Malaysia for the application of</a:t>
            </a:r>
            <a:r>
              <a:rPr lang="en-GB" baseline="0" dirty="0"/>
              <a:t> </a:t>
            </a:r>
            <a:r>
              <a:rPr lang="en-GB" dirty="0" err="1"/>
              <a:t>biofertilizers</a:t>
            </a:r>
            <a:r>
              <a:rPr lang="en-GB" dirty="0"/>
              <a:t> derived from palm oil.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effectLst/>
              </a:rPr>
              <a:t>Cecil Charter pioneered soil survey in the Gold Coast after work in the Caribbean. He disaggregated the soil survey process and trained technicians for each task. The Soil Survey rapidly produced much practical and useful work of high quality. He stressed the extent of non-residual parent materials in tropical soil formation. He advocated </a:t>
            </a:r>
            <a:r>
              <a:rPr lang="en-GB" dirty="0" err="1">
                <a:effectLst/>
              </a:rPr>
              <a:t>pedogenetic</a:t>
            </a:r>
            <a:r>
              <a:rPr lang="en-GB" dirty="0">
                <a:effectLst/>
              </a:rPr>
              <a:t> classification of soils.</a:t>
            </a:r>
          </a:p>
          <a:p>
            <a:endParaRPr lang="en-GB" dirty="0">
              <a:effectLst/>
            </a:endParaRPr>
          </a:p>
          <a:p>
            <a:r>
              <a:rPr lang="en-GB" dirty="0">
                <a:effectLst/>
              </a:rPr>
              <a:t>His work is preserved in WOSSAC</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5B6B56C-4C9D-442F-9D90-D189D972A4E2}" type="slidenum">
              <a:rPr lang="en-GB" smtClean="0"/>
              <a:pPr/>
              <a:t>9</a:t>
            </a:fld>
            <a:endParaRPr lang="en-GB"/>
          </a:p>
        </p:txBody>
      </p:sp>
    </p:spTree>
    <p:extLst>
      <p:ext uri="{BB962C8B-B14F-4D97-AF65-F5344CB8AC3E}">
        <p14:creationId xmlns:p14="http://schemas.microsoft.com/office/powerpoint/2010/main" val="380452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3653898" y="1700460"/>
            <a:ext cx="4698522" cy="2160588"/>
          </a:xfrm>
          <a:prstGeom prst="rect">
            <a:avLst/>
          </a:prstGeom>
        </p:spPr>
        <p:txBody>
          <a:bodyPr anchor="ctr">
            <a:normAutofit/>
          </a:bodyPr>
          <a:lstStyle>
            <a:lvl1pPr marL="0" indent="0">
              <a:buNone/>
              <a:defRPr sz="2800" b="1" i="0">
                <a:solidFill>
                  <a:srgbClr val="0C406D"/>
                </a:solidFill>
                <a:latin typeface="Arial" charset="0"/>
                <a:ea typeface="Arial" charset="0"/>
                <a:cs typeface="Arial" charset="0"/>
              </a:defRPr>
            </a:lvl1pPr>
          </a:lstStyle>
          <a:p>
            <a:pPr lvl="0"/>
            <a:r>
              <a:rPr lang="en-GB" dirty="0"/>
              <a:t>Presentation or Chapter Title, Arial Bold 28pt</a:t>
            </a:r>
            <a:endParaRPr lang="en-US" dirty="0"/>
          </a:p>
        </p:txBody>
      </p:sp>
      <p:sp>
        <p:nvSpPr>
          <p:cNvPr id="11" name="Text Placeholder 8"/>
          <p:cNvSpPr>
            <a:spLocks noGrp="1"/>
          </p:cNvSpPr>
          <p:nvPr>
            <p:ph type="body" sz="quarter" idx="11" hasCustomPrompt="1"/>
          </p:nvPr>
        </p:nvSpPr>
        <p:spPr>
          <a:xfrm>
            <a:off x="3653898" y="4149080"/>
            <a:ext cx="4698522" cy="792088"/>
          </a:xfrm>
          <a:prstGeom prst="rect">
            <a:avLst/>
          </a:prstGeom>
        </p:spPr>
        <p:txBody>
          <a:bodyPr anchor="ctr">
            <a:normAutofit/>
          </a:bodyPr>
          <a:lstStyle>
            <a:lvl1pPr marL="0" indent="0">
              <a:buNone/>
              <a:defRPr sz="2000" b="1" i="0">
                <a:solidFill>
                  <a:srgbClr val="0099C4"/>
                </a:solidFill>
                <a:latin typeface="Arial" charset="0"/>
                <a:ea typeface="Arial" charset="0"/>
                <a:cs typeface="Arial" charset="0"/>
              </a:defRPr>
            </a:lvl1pPr>
          </a:lstStyle>
          <a:p>
            <a:pPr lvl="0"/>
            <a:r>
              <a:rPr lang="en-GB" dirty="0"/>
              <a:t>Presenter’s Name and Title, </a:t>
            </a:r>
            <a:br>
              <a:rPr lang="en-GB" dirty="0"/>
            </a:br>
            <a:r>
              <a:rPr lang="en-GB" dirty="0"/>
              <a:t>Arial Bold 20pt</a:t>
            </a:r>
            <a:endParaRPr lang="en-US" dirty="0"/>
          </a:p>
        </p:txBody>
      </p:sp>
      <p:sp>
        <p:nvSpPr>
          <p:cNvPr id="13" name="Text Placeholder 8"/>
          <p:cNvSpPr>
            <a:spLocks noGrp="1"/>
          </p:cNvSpPr>
          <p:nvPr>
            <p:ph type="body" sz="quarter" idx="12" hasCustomPrompt="1"/>
          </p:nvPr>
        </p:nvSpPr>
        <p:spPr>
          <a:xfrm>
            <a:off x="3655102" y="5229200"/>
            <a:ext cx="4698522" cy="504056"/>
          </a:xfrm>
          <a:prstGeom prst="rect">
            <a:avLst/>
          </a:prstGeom>
        </p:spPr>
        <p:txBody>
          <a:bodyPr anchor="ctr">
            <a:normAutofit/>
          </a:bodyPr>
          <a:lstStyle>
            <a:lvl1pPr marL="0" indent="0">
              <a:buNone/>
              <a:defRPr sz="1800" b="1" i="0">
                <a:solidFill>
                  <a:schemeClr val="tx1"/>
                </a:solidFill>
                <a:latin typeface="Arial" charset="0"/>
                <a:ea typeface="Arial" charset="0"/>
                <a:cs typeface="Arial" charset="0"/>
              </a:defRPr>
            </a:lvl1pPr>
          </a:lstStyle>
          <a:p>
            <a:pPr lvl="0"/>
            <a:r>
              <a:rPr lang="en-GB" dirty="0"/>
              <a:t>Date, Arial Bold 18pt</a:t>
            </a:r>
            <a:endParaRPr lang="en-US" dirty="0"/>
          </a:p>
        </p:txBody>
      </p:sp>
      <p:sp>
        <p:nvSpPr>
          <p:cNvPr id="5" name="Text Placeholder 17"/>
          <p:cNvSpPr txBox="1">
            <a:spLocks/>
          </p:cNvSpPr>
          <p:nvPr/>
        </p:nvSpPr>
        <p:spPr>
          <a:xfrm>
            <a:off x="3653898" y="6021288"/>
            <a:ext cx="4698522"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t>www.cranfield.ac.uk</a:t>
            </a:r>
            <a:endParaRPr lang="en-GB" sz="1800" b="0" dirty="0"/>
          </a:p>
        </p:txBody>
      </p:sp>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702000" y="1518897"/>
            <a:ext cx="2556750" cy="2556750"/>
          </a:xfrm>
          <a:prstGeom prst="rect">
            <a:avLst/>
          </a:prstGeom>
        </p:spPr>
      </p:pic>
    </p:spTree>
    <p:extLst>
      <p:ext uri="{BB962C8B-B14F-4D97-AF65-F5344CB8AC3E}">
        <p14:creationId xmlns:p14="http://schemas.microsoft.com/office/powerpoint/2010/main" val="414603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E12EF7A6-F879-41D6-95A8-6EFEC0CCFEFD}"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2EDD9F9-49BF-460E-9C37-58C1DCAD92CD}"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A7307EB3-7170-48A1-AC28-C9457D3B3D6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3B2F3C-ABB8-4267-A2C1-899CD7D0B502}" type="slidenum">
              <a:rPr lang="en-GB"/>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B85EEB0E-4880-4C65-AF21-DB1E23A61D1E}"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3AD89DF-ACBE-4518-BEEB-9770A3F4D7F2}"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3653898" y="1700460"/>
            <a:ext cx="4698522" cy="2160588"/>
          </a:xfrm>
          <a:prstGeom prst="rect">
            <a:avLst/>
          </a:prstGeom>
        </p:spPr>
        <p:txBody>
          <a:bodyPr anchor="ctr">
            <a:normAutofit/>
          </a:bodyPr>
          <a:lstStyle>
            <a:lvl1pPr marL="0" indent="0">
              <a:buNone/>
              <a:defRPr sz="2800" b="1" i="0">
                <a:solidFill>
                  <a:srgbClr val="0C406D"/>
                </a:solidFill>
                <a:latin typeface="Arial" charset="0"/>
                <a:ea typeface="Arial" charset="0"/>
                <a:cs typeface="Arial" charset="0"/>
              </a:defRPr>
            </a:lvl1pPr>
          </a:lstStyle>
          <a:p>
            <a:pPr lvl="0"/>
            <a:r>
              <a:rPr lang="en-GB" dirty="0"/>
              <a:t>Presentation or Chapter Title, Arial Bold 28pt</a:t>
            </a:r>
            <a:endParaRPr lang="en-US" dirty="0"/>
          </a:p>
        </p:txBody>
      </p:sp>
      <p:sp>
        <p:nvSpPr>
          <p:cNvPr id="11" name="Text Placeholder 8"/>
          <p:cNvSpPr>
            <a:spLocks noGrp="1"/>
          </p:cNvSpPr>
          <p:nvPr>
            <p:ph type="body" sz="quarter" idx="11" hasCustomPrompt="1"/>
          </p:nvPr>
        </p:nvSpPr>
        <p:spPr>
          <a:xfrm>
            <a:off x="3653898" y="4005064"/>
            <a:ext cx="4698522" cy="792088"/>
          </a:xfrm>
          <a:prstGeom prst="rect">
            <a:avLst/>
          </a:prstGeom>
        </p:spPr>
        <p:txBody>
          <a:bodyPr anchor="ctr">
            <a:normAutofit/>
          </a:bodyPr>
          <a:lstStyle>
            <a:lvl1pPr marL="0" indent="0">
              <a:buNone/>
              <a:defRPr sz="2000" b="1" i="0">
                <a:solidFill>
                  <a:srgbClr val="0099C4"/>
                </a:solidFill>
                <a:latin typeface="Arial" charset="0"/>
                <a:ea typeface="Arial" charset="0"/>
                <a:cs typeface="Arial" charset="0"/>
              </a:defRPr>
            </a:lvl1pPr>
          </a:lstStyle>
          <a:p>
            <a:pPr lvl="0"/>
            <a:r>
              <a:rPr lang="en-GB" dirty="0"/>
              <a:t>Presenter’s Name and Title, </a:t>
            </a:r>
            <a:br>
              <a:rPr lang="en-GB" dirty="0"/>
            </a:br>
            <a:r>
              <a:rPr lang="en-GB" dirty="0"/>
              <a:t>Arial Bold 20pt</a:t>
            </a:r>
            <a:endParaRPr lang="en-US" dirty="0"/>
          </a:p>
        </p:txBody>
      </p:sp>
      <p:sp>
        <p:nvSpPr>
          <p:cNvPr id="13" name="Text Placeholder 8"/>
          <p:cNvSpPr>
            <a:spLocks noGrp="1"/>
          </p:cNvSpPr>
          <p:nvPr>
            <p:ph type="body" sz="quarter" idx="12" hasCustomPrompt="1"/>
          </p:nvPr>
        </p:nvSpPr>
        <p:spPr>
          <a:xfrm>
            <a:off x="3655102" y="4941168"/>
            <a:ext cx="4698522" cy="504056"/>
          </a:xfrm>
          <a:prstGeom prst="rect">
            <a:avLst/>
          </a:prstGeom>
        </p:spPr>
        <p:txBody>
          <a:bodyPr anchor="ctr">
            <a:normAutofit/>
          </a:bodyPr>
          <a:lstStyle>
            <a:lvl1pPr marL="0" indent="0">
              <a:buNone/>
              <a:defRPr sz="2000" b="1" i="0">
                <a:solidFill>
                  <a:schemeClr val="tx1"/>
                </a:solidFill>
                <a:latin typeface="Arial" charset="0"/>
                <a:ea typeface="Arial" charset="0"/>
                <a:cs typeface="Arial" charset="0"/>
              </a:defRPr>
            </a:lvl1pPr>
          </a:lstStyle>
          <a:p>
            <a:pPr lvl="0"/>
            <a:r>
              <a:rPr lang="en-GB" dirty="0"/>
              <a:t>Date, Arial 20pt</a:t>
            </a:r>
            <a:endParaRPr lang="en-US" dirty="0"/>
          </a:p>
        </p:txBody>
      </p:sp>
      <p:sp>
        <p:nvSpPr>
          <p:cNvPr id="5" name="Text Placeholder 17"/>
          <p:cNvSpPr txBox="1">
            <a:spLocks/>
          </p:cNvSpPr>
          <p:nvPr userDrawn="1"/>
        </p:nvSpPr>
        <p:spPr>
          <a:xfrm>
            <a:off x="3653898" y="5661248"/>
            <a:ext cx="4698522"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t>www.cranfield.ac.uk</a:t>
            </a:r>
            <a:endParaRPr lang="en-GB" sz="1800" b="0" dirty="0"/>
          </a:p>
        </p:txBody>
      </p:sp>
      <p:pic>
        <p:nvPicPr>
          <p:cNvPr id="15" name="Picture 1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02000" y="1518897"/>
            <a:ext cx="2556750" cy="2556750"/>
          </a:xfrm>
          <a:prstGeom prst="rect">
            <a:avLst/>
          </a:prstGeom>
        </p:spPr>
      </p:pic>
      <p:sp>
        <p:nvSpPr>
          <p:cNvPr id="8" name="Rectangle 7"/>
          <p:cNvSpPr/>
          <p:nvPr userDrawn="1"/>
        </p:nvSpPr>
        <p:spPr>
          <a:xfrm>
            <a:off x="2663788" y="6309320"/>
            <a:ext cx="3816424" cy="548680"/>
          </a:xfrm>
          <a:prstGeom prst="rect">
            <a:avLst/>
          </a:prstGeom>
          <a:solidFill>
            <a:srgbClr val="0C406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kern="0">
              <a:solidFill>
                <a:prstClr val="white"/>
              </a:solidFill>
            </a:endParaRPr>
          </a:p>
        </p:txBody>
      </p:sp>
    </p:spTree>
    <p:extLst>
      <p:ext uri="{BB962C8B-B14F-4D97-AF65-F5344CB8AC3E}">
        <p14:creationId xmlns:p14="http://schemas.microsoft.com/office/powerpoint/2010/main" val="754893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305526" y="1412776"/>
            <a:ext cx="8532948"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3" name="Text Placeholder 8"/>
          <p:cNvSpPr>
            <a:spLocks noGrp="1"/>
          </p:cNvSpPr>
          <p:nvPr>
            <p:ph type="body" sz="quarter" idx="14" hasCustomPrompt="1"/>
          </p:nvPr>
        </p:nvSpPr>
        <p:spPr>
          <a:xfrm>
            <a:off x="305526" y="2348881"/>
            <a:ext cx="8532948" cy="3816000"/>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10" hasCustomPrompt="1"/>
          </p:nvPr>
        </p:nvSpPr>
        <p:spPr>
          <a:xfrm>
            <a:off x="305526" y="404664"/>
            <a:ext cx="8532948" cy="864096"/>
          </a:xfrm>
          <a:prstGeom prst="rect">
            <a:avLst/>
          </a:prstGeom>
        </p:spPr>
        <p:txBody>
          <a:bodyPr anchor="ctr">
            <a:normAutofit/>
          </a:bodyPr>
          <a:lstStyle>
            <a:lvl1pPr marL="0" indent="0">
              <a:buNone/>
              <a:defRPr sz="2400" b="1">
                <a:solidFill>
                  <a:srgbClr val="0C406D"/>
                </a:solidFill>
                <a:latin typeface="Arial" charset="0"/>
                <a:ea typeface="Arial" charset="0"/>
                <a:cs typeface="Arial" charset="0"/>
              </a:defRPr>
            </a:lvl1pPr>
          </a:lstStyle>
          <a:p>
            <a:pPr lvl="0"/>
            <a:r>
              <a:rPr lang="en-US" dirty="0"/>
              <a:t>Slide Title, Arial Bold 24pt</a:t>
            </a:r>
            <a:endParaRPr lang="en-GB" dirty="0"/>
          </a:p>
        </p:txBody>
      </p:sp>
    </p:spTree>
    <p:extLst>
      <p:ext uri="{BB962C8B-B14F-4D97-AF65-F5344CB8AC3E}">
        <p14:creationId xmlns:p14="http://schemas.microsoft.com/office/powerpoint/2010/main" val="97909435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305526" y="1412776"/>
            <a:ext cx="5022558"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3" name="Text Placeholder 8"/>
          <p:cNvSpPr>
            <a:spLocks noGrp="1"/>
          </p:cNvSpPr>
          <p:nvPr>
            <p:ph type="body" sz="quarter" idx="14" hasCustomPrompt="1"/>
          </p:nvPr>
        </p:nvSpPr>
        <p:spPr>
          <a:xfrm>
            <a:off x="305526" y="2348881"/>
            <a:ext cx="5022558" cy="3816000"/>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10" hasCustomPrompt="1"/>
          </p:nvPr>
        </p:nvSpPr>
        <p:spPr>
          <a:xfrm>
            <a:off x="305526" y="404664"/>
            <a:ext cx="8532948" cy="864096"/>
          </a:xfrm>
          <a:prstGeom prst="rect">
            <a:avLst/>
          </a:prstGeom>
        </p:spPr>
        <p:txBody>
          <a:bodyPr anchor="ctr">
            <a:normAutofit/>
          </a:bodyPr>
          <a:lstStyle>
            <a:lvl1pPr marL="0" indent="0">
              <a:buNone/>
              <a:defRPr sz="2400" b="1">
                <a:solidFill>
                  <a:srgbClr val="0C406D"/>
                </a:solidFill>
                <a:latin typeface="Arial" charset="0"/>
                <a:ea typeface="Arial" charset="0"/>
                <a:cs typeface="Arial" charset="0"/>
              </a:defRPr>
            </a:lvl1pPr>
          </a:lstStyle>
          <a:p>
            <a:pPr lvl="0"/>
            <a:r>
              <a:rPr lang="en-US" dirty="0"/>
              <a:t>Slide Title, Arial Bold 24pt</a:t>
            </a:r>
            <a:endParaRPr lang="en-GB" dirty="0"/>
          </a:p>
        </p:txBody>
      </p:sp>
      <p:sp>
        <p:nvSpPr>
          <p:cNvPr id="11" name="Rectangle 10"/>
          <p:cNvSpPr/>
          <p:nvPr userDrawn="1"/>
        </p:nvSpPr>
        <p:spPr>
          <a:xfrm>
            <a:off x="0" y="6309320"/>
            <a:ext cx="9144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userDrawn="1"/>
        </p:nvSpPr>
        <p:spPr>
          <a:xfrm>
            <a:off x="6678234" y="6414384"/>
            <a:ext cx="2160240" cy="307777"/>
          </a:xfrm>
          <a:prstGeom prst="rect">
            <a:avLst/>
          </a:prstGeom>
          <a:noFill/>
        </p:spPr>
        <p:txBody>
          <a:bodyPr wrap="square" rtlCol="0">
            <a:spAutoFit/>
          </a:bodyPr>
          <a:lstStyle/>
          <a:p>
            <a:pPr algn="r"/>
            <a:r>
              <a:rPr lang="en-US" sz="1400" dirty="0">
                <a:solidFill>
                  <a:schemeClr val="bg1"/>
                </a:solidFill>
                <a:latin typeface="Arial" charset="0"/>
                <a:ea typeface="Arial" charset="0"/>
                <a:cs typeface="Arial" charset="0"/>
              </a:rPr>
              <a:t>© </a:t>
            </a:r>
            <a:r>
              <a:rPr lang="en-US" sz="1400" dirty="0" err="1">
                <a:solidFill>
                  <a:schemeClr val="bg1"/>
                </a:solidFill>
                <a:latin typeface="Arial" charset="0"/>
                <a:ea typeface="Arial" charset="0"/>
                <a:cs typeface="Arial" charset="0"/>
              </a:rPr>
              <a:t>Cranfield</a:t>
            </a:r>
            <a:r>
              <a:rPr lang="en-US" sz="1400" dirty="0">
                <a:solidFill>
                  <a:schemeClr val="bg1"/>
                </a:solidFill>
                <a:latin typeface="Arial" charset="0"/>
                <a:ea typeface="Arial" charset="0"/>
                <a:cs typeface="Arial" charset="0"/>
              </a:rPr>
              <a:t> University</a:t>
            </a:r>
          </a:p>
        </p:txBody>
      </p:sp>
      <p:sp>
        <p:nvSpPr>
          <p:cNvPr id="10" name="Content Placeholder 2"/>
          <p:cNvSpPr>
            <a:spLocks noGrp="1"/>
          </p:cNvSpPr>
          <p:nvPr>
            <p:ph sz="quarter" idx="17" hasCustomPrompt="1"/>
          </p:nvPr>
        </p:nvSpPr>
        <p:spPr>
          <a:xfrm>
            <a:off x="5436394" y="1412777"/>
            <a:ext cx="3401616"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Footer Placeholder 16"/>
          <p:cNvSpPr txBox="1">
            <a:spLocks/>
          </p:cNvSpPr>
          <p:nvPr userDrawn="1"/>
        </p:nvSpPr>
        <p:spPr>
          <a:xfrm>
            <a:off x="3028950" y="6414383"/>
            <a:ext cx="3086100" cy="307092"/>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z="1400" smtClean="0">
                <a:solidFill>
                  <a:schemeClr val="bg1"/>
                </a:solidFill>
              </a:rPr>
              <a:pPr algn="ctr"/>
              <a:t>‹#›</a:t>
            </a:fld>
            <a:endParaRPr lang="en-US" sz="900" dirty="0">
              <a:solidFill>
                <a:schemeClr val="bg1"/>
              </a:solidFill>
            </a:endParaRPr>
          </a:p>
        </p:txBody>
      </p:sp>
    </p:spTree>
    <p:extLst>
      <p:ext uri="{BB962C8B-B14F-4D97-AF65-F5344CB8AC3E}">
        <p14:creationId xmlns:p14="http://schemas.microsoft.com/office/powerpoint/2010/main" val="181666702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12" name="Text Placeholder 8"/>
          <p:cNvSpPr>
            <a:spLocks noGrp="1"/>
          </p:cNvSpPr>
          <p:nvPr>
            <p:ph type="body" sz="quarter" idx="14" hasCustomPrompt="1"/>
          </p:nvPr>
        </p:nvSpPr>
        <p:spPr>
          <a:xfrm>
            <a:off x="305526" y="1412777"/>
            <a:ext cx="5022558" cy="4752105"/>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8"/>
          <p:cNvSpPr>
            <a:spLocks noGrp="1"/>
          </p:cNvSpPr>
          <p:nvPr>
            <p:ph type="body" sz="quarter" idx="10" hasCustomPrompt="1"/>
          </p:nvPr>
        </p:nvSpPr>
        <p:spPr>
          <a:xfrm>
            <a:off x="305526" y="404664"/>
            <a:ext cx="8532948" cy="864096"/>
          </a:xfrm>
          <a:prstGeom prst="rect">
            <a:avLst/>
          </a:prstGeom>
        </p:spPr>
        <p:txBody>
          <a:bodyPr anchor="ctr">
            <a:normAutofit/>
          </a:bodyPr>
          <a:lstStyle>
            <a:lvl1pPr marL="0" indent="0">
              <a:buNone/>
              <a:defRPr sz="2400" b="1">
                <a:solidFill>
                  <a:srgbClr val="0C406D"/>
                </a:solidFill>
                <a:latin typeface="Arial" charset="0"/>
                <a:ea typeface="Arial" charset="0"/>
                <a:cs typeface="Arial" charset="0"/>
              </a:defRPr>
            </a:lvl1pPr>
          </a:lstStyle>
          <a:p>
            <a:pPr lvl="0"/>
            <a:r>
              <a:rPr lang="en-US" dirty="0"/>
              <a:t>Slide Title, Arial Bold 24pt</a:t>
            </a:r>
            <a:endParaRPr lang="en-GB" dirty="0"/>
          </a:p>
        </p:txBody>
      </p:sp>
      <p:sp>
        <p:nvSpPr>
          <p:cNvPr id="8" name="Content Placeholder 2"/>
          <p:cNvSpPr>
            <a:spLocks noGrp="1"/>
          </p:cNvSpPr>
          <p:nvPr>
            <p:ph sz="quarter" idx="17" hasCustomPrompt="1"/>
          </p:nvPr>
        </p:nvSpPr>
        <p:spPr>
          <a:xfrm>
            <a:off x="5436394" y="1412777"/>
            <a:ext cx="3401616"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80422986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305526" y="1412776"/>
            <a:ext cx="8532948"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305526" y="2348882"/>
            <a:ext cx="8532948" cy="403244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Placeholder 1"/>
          <p:cNvSpPr>
            <a:spLocks noGrp="1"/>
          </p:cNvSpPr>
          <p:nvPr>
            <p:ph type="title" hasCustomPrompt="1"/>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382952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9" name="Text Placeholder 8"/>
          <p:cNvSpPr>
            <a:spLocks noGrp="1"/>
          </p:cNvSpPr>
          <p:nvPr>
            <p:ph type="body" sz="quarter" idx="16" hasCustomPrompt="1"/>
          </p:nvPr>
        </p:nvSpPr>
        <p:spPr>
          <a:xfrm>
            <a:off x="305525" y="1412777"/>
            <a:ext cx="8532949" cy="4752105"/>
          </a:xfrm>
          <a:prstGeom prst="rect">
            <a:avLst/>
          </a:prstGeom>
        </p:spPr>
        <p:txBody>
          <a:bodyPr numCol="2" spcCol="144000"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a:p>
            <a:pPr lvl="4"/>
            <a:endParaRPr lang="en-GB" dirty="0"/>
          </a:p>
        </p:txBody>
      </p:sp>
      <p:sp>
        <p:nvSpPr>
          <p:cNvPr id="13" name="Text Placeholder 8"/>
          <p:cNvSpPr>
            <a:spLocks noGrp="1"/>
          </p:cNvSpPr>
          <p:nvPr>
            <p:ph type="body" sz="quarter" idx="10" hasCustomPrompt="1"/>
          </p:nvPr>
        </p:nvSpPr>
        <p:spPr>
          <a:xfrm>
            <a:off x="305526" y="404664"/>
            <a:ext cx="8532948" cy="864096"/>
          </a:xfrm>
          <a:prstGeom prst="rect">
            <a:avLst/>
          </a:prstGeom>
        </p:spPr>
        <p:txBody>
          <a:bodyPr anchor="ctr">
            <a:normAutofit/>
          </a:bodyPr>
          <a:lstStyle>
            <a:lvl1pPr marL="0" indent="0">
              <a:buNone/>
              <a:defRPr sz="2400" b="1">
                <a:solidFill>
                  <a:srgbClr val="0C406D"/>
                </a:solidFill>
                <a:latin typeface="Arial" charset="0"/>
                <a:ea typeface="Arial" charset="0"/>
                <a:cs typeface="Arial" charset="0"/>
              </a:defRPr>
            </a:lvl1pPr>
          </a:lstStyle>
          <a:p>
            <a:pPr lvl="0"/>
            <a:r>
              <a:rPr lang="en-US" dirty="0"/>
              <a:t>Slide Title, Arial Bold 24pt</a:t>
            </a:r>
            <a:endParaRPr lang="en-GB" dirty="0"/>
          </a:p>
        </p:txBody>
      </p:sp>
    </p:spTree>
    <p:extLst>
      <p:ext uri="{BB962C8B-B14F-4D97-AF65-F5344CB8AC3E}">
        <p14:creationId xmlns:p14="http://schemas.microsoft.com/office/powerpoint/2010/main" val="185230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11" name="Text Placeholder 8"/>
          <p:cNvSpPr>
            <a:spLocks noGrp="1"/>
          </p:cNvSpPr>
          <p:nvPr>
            <p:ph type="body" sz="quarter" idx="10" hasCustomPrompt="1"/>
          </p:nvPr>
        </p:nvSpPr>
        <p:spPr>
          <a:xfrm>
            <a:off x="305526" y="404664"/>
            <a:ext cx="8532948" cy="864096"/>
          </a:xfrm>
          <a:prstGeom prst="rect">
            <a:avLst/>
          </a:prstGeom>
        </p:spPr>
        <p:txBody>
          <a:bodyPr anchor="ctr">
            <a:normAutofit/>
          </a:bodyPr>
          <a:lstStyle>
            <a:lvl1pPr marL="0" indent="0">
              <a:buNone/>
              <a:defRPr sz="2400" b="1">
                <a:solidFill>
                  <a:srgbClr val="0C406D"/>
                </a:solidFill>
                <a:latin typeface="Arial" charset="0"/>
                <a:ea typeface="Arial" charset="0"/>
                <a:cs typeface="Arial" charset="0"/>
              </a:defRPr>
            </a:lvl1pPr>
          </a:lstStyle>
          <a:p>
            <a:pPr lvl="0"/>
            <a:r>
              <a:rPr lang="en-US" dirty="0"/>
              <a:t>Slide Title, Arial Bold 24pt</a:t>
            </a:r>
            <a:endParaRPr lang="en-GB" dirty="0"/>
          </a:p>
        </p:txBody>
      </p:sp>
      <p:sp>
        <p:nvSpPr>
          <p:cNvPr id="7" name="Content Placeholder 2"/>
          <p:cNvSpPr>
            <a:spLocks noGrp="1"/>
          </p:cNvSpPr>
          <p:nvPr>
            <p:ph sz="quarter" idx="17" hasCustomPrompt="1"/>
          </p:nvPr>
        </p:nvSpPr>
        <p:spPr>
          <a:xfrm>
            <a:off x="305526" y="1412777"/>
            <a:ext cx="8532484"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814580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copy, Image">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305526" y="404665"/>
            <a:ext cx="4914546" cy="5760217"/>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i="0">
                <a:solidFill>
                  <a:schemeClr val="tx1"/>
                </a:solidFill>
                <a:latin typeface="Arial" charset="0"/>
                <a:ea typeface="Arial" charset="0"/>
                <a:cs typeface="Arial" charset="0"/>
              </a:defRPr>
            </a:lvl1pPr>
            <a:lvl2pPr>
              <a:lnSpc>
                <a:spcPct val="100000"/>
              </a:lnSpc>
              <a:defRPr sz="2000" b="0" i="0"/>
            </a:lvl2pPr>
            <a:lvl3pPr>
              <a:lnSpc>
                <a:spcPct val="100000"/>
              </a:lnSpc>
              <a:defRPr sz="2000" b="0" i="0"/>
            </a:lvl3pPr>
            <a:lvl4pPr>
              <a:lnSpc>
                <a:spcPct val="100000"/>
              </a:lnSpc>
              <a:defRPr sz="2000" b="0" i="0"/>
            </a:lvl4pPr>
            <a:lvl5pPr marL="1628775" indent="-257175">
              <a:lnSpc>
                <a:spcPct val="100000"/>
              </a:lnSpc>
              <a:buFont typeface="Arial" panose="020B0604020202020204" pitchFamily="34" charset="0"/>
              <a:buChar char="•"/>
              <a:defRPr sz="2000" b="0" i="0"/>
            </a:lvl5pPr>
          </a:lstStyle>
          <a:p>
            <a:pPr lvl="0"/>
            <a:r>
              <a:rPr lang="en-GB" dirty="0"/>
              <a:t>Body copy, Arial 20pt minimum</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12" name="Content Placeholder 2"/>
          <p:cNvSpPr>
            <a:spLocks noGrp="1"/>
          </p:cNvSpPr>
          <p:nvPr>
            <p:ph sz="quarter" idx="17" hasCustomPrompt="1"/>
          </p:nvPr>
        </p:nvSpPr>
        <p:spPr>
          <a:xfrm>
            <a:off x="5436394" y="404665"/>
            <a:ext cx="3401616"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65322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ody copy">
    <p:spTree>
      <p:nvGrpSpPr>
        <p:cNvPr id="1" name=""/>
        <p:cNvGrpSpPr/>
        <p:nvPr/>
      </p:nvGrpSpPr>
      <p:grpSpPr>
        <a:xfrm>
          <a:off x="0" y="0"/>
          <a:ext cx="0" cy="0"/>
          <a:chOff x="0" y="0"/>
          <a:chExt cx="0" cy="0"/>
        </a:xfrm>
      </p:grpSpPr>
      <p:sp>
        <p:nvSpPr>
          <p:cNvPr id="10" name="Text Placeholder 8"/>
          <p:cNvSpPr>
            <a:spLocks noGrp="1"/>
          </p:cNvSpPr>
          <p:nvPr>
            <p:ph type="body" sz="quarter" idx="16" hasCustomPrompt="1"/>
          </p:nvPr>
        </p:nvSpPr>
        <p:spPr>
          <a:xfrm>
            <a:off x="305525" y="404665"/>
            <a:ext cx="8532949" cy="5760217"/>
          </a:xfrm>
          <a:prstGeom prst="rect">
            <a:avLst/>
          </a:prstGeom>
        </p:spPr>
        <p:txBody>
          <a:bodyPr numCol="2" spcCol="144000" anchor="t" anchorCtr="0">
            <a:normAutofit/>
          </a:bodyPr>
          <a:lstStyle>
            <a:lvl1pPr marL="0" indent="0">
              <a:lnSpc>
                <a:spcPct val="100000"/>
              </a:lnSpc>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a:p>
            <a:pPr lvl="4"/>
            <a:endParaRPr lang="en-GB" dirty="0"/>
          </a:p>
        </p:txBody>
      </p:sp>
    </p:spTree>
    <p:extLst>
      <p:ext uri="{BB962C8B-B14F-4D97-AF65-F5344CB8AC3E}">
        <p14:creationId xmlns:p14="http://schemas.microsoft.com/office/powerpoint/2010/main" val="21987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area">
    <p:spTree>
      <p:nvGrpSpPr>
        <p:cNvPr id="1" name=""/>
        <p:cNvGrpSpPr/>
        <p:nvPr/>
      </p:nvGrpSpPr>
      <p:grpSpPr>
        <a:xfrm>
          <a:off x="0" y="0"/>
          <a:ext cx="0" cy="0"/>
          <a:chOff x="0" y="0"/>
          <a:chExt cx="0" cy="0"/>
        </a:xfrm>
      </p:grpSpPr>
      <p:sp>
        <p:nvSpPr>
          <p:cNvPr id="7" name="Content Placeholder 2"/>
          <p:cNvSpPr>
            <a:spLocks noGrp="1"/>
          </p:cNvSpPr>
          <p:nvPr>
            <p:ph sz="quarter" idx="17" hasCustomPrompt="1"/>
          </p:nvPr>
        </p:nvSpPr>
        <p:spPr>
          <a:xfrm>
            <a:off x="305526" y="404665"/>
            <a:ext cx="8532484"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738299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images">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626474" y="404663"/>
            <a:ext cx="4211536"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4" name="Content Placeholder 2"/>
          <p:cNvSpPr>
            <a:spLocks noGrp="1"/>
          </p:cNvSpPr>
          <p:nvPr>
            <p:ph sz="quarter" idx="20" hasCustomPrompt="1"/>
          </p:nvPr>
        </p:nvSpPr>
        <p:spPr>
          <a:xfrm>
            <a:off x="305526" y="404662"/>
            <a:ext cx="4211536"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806034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058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3" name="Picture 1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02000" y="1518897"/>
            <a:ext cx="2556750" cy="255675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91880" y="4077072"/>
            <a:ext cx="3309496" cy="1836446"/>
          </a:xfrm>
          <a:prstGeom prst="rect">
            <a:avLst/>
          </a:prstGeom>
        </p:spPr>
      </p:pic>
      <p:sp>
        <p:nvSpPr>
          <p:cNvPr id="17" name="TextBox 16"/>
          <p:cNvSpPr txBox="1"/>
          <p:nvPr userDrawn="1"/>
        </p:nvSpPr>
        <p:spPr>
          <a:xfrm>
            <a:off x="3607746" y="2504884"/>
            <a:ext cx="47806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C406D"/>
                </a:solidFill>
                <a:latin typeface="Arial" charset="0"/>
                <a:ea typeface="Arial" charset="0"/>
                <a:cs typeface="Arial" charset="0"/>
              </a:rPr>
              <a:t>www.cranfield.ac.uk</a:t>
            </a:r>
            <a:endParaRPr lang="en-GB" sz="3200" b="1" dirty="0">
              <a:solidFill>
                <a:srgbClr val="0C406D"/>
              </a:solidFill>
              <a:latin typeface="Arial" charset="0"/>
              <a:ea typeface="Arial" charset="0"/>
              <a:cs typeface="Arial" charset="0"/>
            </a:endParaRPr>
          </a:p>
        </p:txBody>
      </p:sp>
      <p:sp>
        <p:nvSpPr>
          <p:cNvPr id="18" name="TextBox 17"/>
          <p:cNvSpPr txBox="1"/>
          <p:nvPr userDrawn="1"/>
        </p:nvSpPr>
        <p:spPr>
          <a:xfrm>
            <a:off x="3607747" y="3411612"/>
            <a:ext cx="4536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99C4"/>
                </a:solidFill>
                <a:latin typeface="Arial" charset="0"/>
                <a:ea typeface="Arial" charset="0"/>
                <a:cs typeface="Arial" charset="0"/>
              </a:rPr>
              <a:t>T: +44 (0)1234 750111</a:t>
            </a:r>
            <a:endParaRPr lang="en-US" sz="2800" b="1" dirty="0">
              <a:solidFill>
                <a:srgbClr val="0099C4"/>
              </a:solidFill>
              <a:latin typeface="Arial" charset="0"/>
              <a:ea typeface="Arial" charset="0"/>
              <a:cs typeface="Arial" charset="0"/>
            </a:endParaRPr>
          </a:p>
        </p:txBody>
      </p:sp>
      <p:sp>
        <p:nvSpPr>
          <p:cNvPr id="12" name="Rectangle 11"/>
          <p:cNvSpPr/>
          <p:nvPr userDrawn="1"/>
        </p:nvSpPr>
        <p:spPr>
          <a:xfrm>
            <a:off x="2411760" y="6309320"/>
            <a:ext cx="3816424" cy="548680"/>
          </a:xfrm>
          <a:prstGeom prst="rect">
            <a:avLst/>
          </a:prstGeom>
          <a:solidFill>
            <a:srgbClr val="0C406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kern="0">
              <a:solidFill>
                <a:prstClr val="white"/>
              </a:solidFill>
            </a:endParaRPr>
          </a:p>
        </p:txBody>
      </p:sp>
    </p:spTree>
    <p:extLst>
      <p:ext uri="{BB962C8B-B14F-4D97-AF65-F5344CB8AC3E}">
        <p14:creationId xmlns:p14="http://schemas.microsoft.com/office/powerpoint/2010/main" val="1497031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E12EF7A6-F879-41D6-95A8-6EFEC0CCFEFD}"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2EDD9F9-49BF-460E-9C37-58C1DCAD92CD}"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305526" y="1412776"/>
            <a:ext cx="5022558"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305526" y="2348880"/>
            <a:ext cx="5022558" cy="4032447"/>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p:nvPr>
        </p:nvSpPr>
        <p:spPr>
          <a:xfrm>
            <a:off x="5436394" y="1412777"/>
            <a:ext cx="3401616" cy="4968550"/>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hasCustomPrompt="1"/>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389122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A7307EB3-7170-48A1-AC28-C9457D3B3D6D}" type="slidenum">
              <a:rPr lang="en-GB"/>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3B2F3C-ABB8-4267-A2C1-899CD7D0B502}" type="slidenum">
              <a:rPr lang="en-GB"/>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B85EEB0E-4880-4C65-AF21-DB1E23A61D1E}" type="slidenum">
              <a:rPr lang="en-GB"/>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3AD89DF-ACBE-4518-BEEB-9770A3F4D7F2}"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Body copy, Image">
    <p:spTree>
      <p:nvGrpSpPr>
        <p:cNvPr id="1" name=""/>
        <p:cNvGrpSpPr/>
        <p:nvPr/>
      </p:nvGrpSpPr>
      <p:grpSpPr>
        <a:xfrm>
          <a:off x="0" y="0"/>
          <a:ext cx="0" cy="0"/>
          <a:chOff x="0" y="0"/>
          <a:chExt cx="0" cy="0"/>
        </a:xfrm>
      </p:grpSpPr>
      <p:sp>
        <p:nvSpPr>
          <p:cNvPr id="7" name="Content Placeholder 2"/>
          <p:cNvSpPr>
            <a:spLocks noGrp="1"/>
          </p:cNvSpPr>
          <p:nvPr>
            <p:ph sz="quarter" idx="18"/>
          </p:nvPr>
        </p:nvSpPr>
        <p:spPr>
          <a:xfrm>
            <a:off x="5436394" y="1412777"/>
            <a:ext cx="3401616"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10" name="Text Placeholder 8"/>
          <p:cNvSpPr>
            <a:spLocks noGrp="1"/>
          </p:cNvSpPr>
          <p:nvPr>
            <p:ph type="body" sz="quarter" idx="14" hasCustomPrompt="1"/>
          </p:nvPr>
        </p:nvSpPr>
        <p:spPr>
          <a:xfrm>
            <a:off x="305526" y="1412775"/>
            <a:ext cx="5022558" cy="4968551"/>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693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305525" y="1412776"/>
            <a:ext cx="8532949" cy="4968550"/>
          </a:xfrm>
          <a:prstGeom prst="rect">
            <a:avLst/>
          </a:prstGeom>
        </p:spPr>
        <p:txBody>
          <a:bodyPr numCol="2" spcCol="144000"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4" name="Title Placeholder 1"/>
          <p:cNvSpPr>
            <a:spLocks noGrp="1"/>
          </p:cNvSpPr>
          <p:nvPr>
            <p:ph type="title" hasCustomPrompt="1"/>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38713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305526" y="1412777"/>
            <a:ext cx="8532484"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hasCustomPrompt="1"/>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129790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11" name="Content Placeholder 2"/>
          <p:cNvSpPr>
            <a:spLocks noGrp="1"/>
          </p:cNvSpPr>
          <p:nvPr>
            <p:ph sz="quarter" idx="21"/>
          </p:nvPr>
        </p:nvSpPr>
        <p:spPr>
          <a:xfrm>
            <a:off x="4626474" y="1412777"/>
            <a:ext cx="4211536"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quarter" idx="22"/>
          </p:nvPr>
        </p:nvSpPr>
        <p:spPr>
          <a:xfrm>
            <a:off x="305991" y="1412777"/>
            <a:ext cx="4211536"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hasCustomPrompt="1"/>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168590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90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702000" y="1518897"/>
            <a:ext cx="2556750" cy="25567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4077072"/>
            <a:ext cx="3309496" cy="1836446"/>
          </a:xfrm>
          <a:prstGeom prst="rect">
            <a:avLst/>
          </a:prstGeom>
        </p:spPr>
      </p:pic>
      <p:sp>
        <p:nvSpPr>
          <p:cNvPr id="13" name="TextBox 12"/>
          <p:cNvSpPr txBox="1"/>
          <p:nvPr/>
        </p:nvSpPr>
        <p:spPr>
          <a:xfrm>
            <a:off x="3607746" y="2504884"/>
            <a:ext cx="47806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C406D"/>
                </a:solidFill>
                <a:latin typeface="Arial" charset="0"/>
                <a:ea typeface="Arial" charset="0"/>
                <a:cs typeface="Arial" charset="0"/>
              </a:rPr>
              <a:t>www.cranfield.ac.uk</a:t>
            </a:r>
            <a:endParaRPr lang="en-GB" sz="3200" b="1" dirty="0">
              <a:solidFill>
                <a:srgbClr val="0C406D"/>
              </a:solidFill>
              <a:latin typeface="Arial" charset="0"/>
              <a:ea typeface="Arial" charset="0"/>
              <a:cs typeface="Arial" charset="0"/>
            </a:endParaRPr>
          </a:p>
        </p:txBody>
      </p:sp>
      <p:sp>
        <p:nvSpPr>
          <p:cNvPr id="14" name="TextBox 13"/>
          <p:cNvSpPr txBox="1"/>
          <p:nvPr/>
        </p:nvSpPr>
        <p:spPr>
          <a:xfrm>
            <a:off x="3607747" y="3411612"/>
            <a:ext cx="4536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99C4"/>
                </a:solidFill>
                <a:latin typeface="Arial" charset="0"/>
                <a:ea typeface="Arial" charset="0"/>
                <a:cs typeface="Arial" charset="0"/>
              </a:rPr>
              <a:t>T: +44 (0)1234 750111</a:t>
            </a:r>
            <a:endParaRPr lang="en-US" sz="2800" b="1" dirty="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4237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403200"/>
            <a:ext cx="7433452" cy="864000"/>
          </a:xfrm>
          <a:prstGeom prst="rect">
            <a:avLst/>
          </a:prstGeom>
        </p:spPr>
        <p:txBody>
          <a:bodyPr vert="horz" lIns="91440" tIns="45720" rIns="91440" bIns="45720" rtlCol="0" anchor="ctr">
            <a:normAutofit/>
          </a:bodyPr>
          <a:lstStyle/>
          <a:p>
            <a:r>
              <a:rPr lang="en-US" dirty="0"/>
              <a:t>Slide Title, Arial Bold 24pt</a:t>
            </a:r>
            <a:endParaRPr lang="en-GB" dirty="0"/>
          </a:p>
        </p:txBody>
      </p:sp>
      <p:pic>
        <p:nvPicPr>
          <p:cNvPr id="7" name="Picture 6"/>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270000" y="324000"/>
            <a:ext cx="972000" cy="972000"/>
          </a:xfrm>
          <a:prstGeom prst="rect">
            <a:avLst/>
          </a:prstGeom>
        </p:spPr>
      </p:pic>
      <p:sp>
        <p:nvSpPr>
          <p:cNvPr id="8" name="Footer Placeholder 4"/>
          <p:cNvSpPr txBox="1">
            <a:spLocks/>
          </p:cNvSpPr>
          <p:nvPr/>
        </p:nvSpPr>
        <p:spPr>
          <a:xfrm>
            <a:off x="4382979" y="6414383"/>
            <a:ext cx="378042"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z="1400" smtClean="0"/>
              <a:pPr algn="ctr"/>
              <a:t>‹#›</a:t>
            </a:fld>
            <a:endParaRPr lang="en-US" sz="900" dirty="0"/>
          </a:p>
        </p:txBody>
      </p:sp>
      <p:sp>
        <p:nvSpPr>
          <p:cNvPr id="9" name="Text Placeholder 2"/>
          <p:cNvSpPr>
            <a:spLocks noGrp="1"/>
          </p:cNvSpPr>
          <p:nvPr>
            <p:ph type="body" idx="1"/>
          </p:nvPr>
        </p:nvSpPr>
        <p:spPr>
          <a:xfrm>
            <a:off x="305100" y="1411201"/>
            <a:ext cx="8532000" cy="4974382"/>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9"/>
          <p:cNvPicPr>
            <a:picLocks noChangeAspect="1" noChangeArrowheads="1"/>
          </p:cNvPicPr>
          <p:nvPr userDrawn="1"/>
        </p:nvPicPr>
        <p:blipFill>
          <a:blip r:embed="rId18" cstate="print">
            <a:lum bright="48000" contrast="-42000"/>
          </a:blip>
          <a:srcRect/>
          <a:stretch>
            <a:fillRect/>
          </a:stretch>
        </p:blipFill>
        <p:spPr bwMode="auto">
          <a:xfrm>
            <a:off x="0" y="0"/>
            <a:ext cx="1331913" cy="6858000"/>
          </a:xfrm>
          <a:prstGeom prst="rect">
            <a:avLst/>
          </a:prstGeom>
          <a:noFill/>
          <a:ln w="9525">
            <a:noFill/>
            <a:miter lim="800000"/>
            <a:headEnd/>
            <a:tailEnd/>
          </a:ln>
          <a:effectLst/>
        </p:spPr>
      </p:pic>
      <p:pic>
        <p:nvPicPr>
          <p:cNvPr id="10" name="Picture 11"/>
          <p:cNvPicPr>
            <a:picLocks noChangeAspect="1" noChangeArrowheads="1"/>
          </p:cNvPicPr>
          <p:nvPr userDrawn="1"/>
        </p:nvPicPr>
        <p:blipFill>
          <a:blip r:embed="rId19" cstate="print"/>
          <a:srcRect/>
          <a:stretch>
            <a:fillRect/>
          </a:stretch>
        </p:blipFill>
        <p:spPr bwMode="auto">
          <a:xfrm>
            <a:off x="7596188" y="0"/>
            <a:ext cx="1547812" cy="1036638"/>
          </a:xfrm>
          <a:prstGeom prst="rect">
            <a:avLst/>
          </a:prstGeom>
          <a:noFill/>
          <a:ln w="9525">
            <a:noFill/>
            <a:miter lim="800000"/>
            <a:headEnd/>
            <a:tailEnd/>
          </a:ln>
          <a:effectLst/>
        </p:spPr>
      </p:pic>
    </p:spTree>
    <p:extLst>
      <p:ext uri="{BB962C8B-B14F-4D97-AF65-F5344CB8AC3E}">
        <p14:creationId xmlns:p14="http://schemas.microsoft.com/office/powerpoint/2010/main" val="152120112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l" defTabSz="685800" rtl="0" eaLnBrk="1" latinLnBrk="0" hangingPunct="1">
        <a:lnSpc>
          <a:spcPct val="90000"/>
        </a:lnSpc>
        <a:spcBef>
          <a:spcPct val="0"/>
        </a:spcBef>
        <a:buNone/>
        <a:defRPr sz="2400" b="1" kern="1200" baseline="0">
          <a:solidFill>
            <a:srgbClr val="0C406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100" y="403200"/>
            <a:ext cx="8532000"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3" name="Text Placeholder 2"/>
          <p:cNvSpPr>
            <a:spLocks noGrp="1"/>
          </p:cNvSpPr>
          <p:nvPr>
            <p:ph type="body" idx="1"/>
          </p:nvPr>
        </p:nvSpPr>
        <p:spPr>
          <a:xfrm>
            <a:off x="305100" y="1411201"/>
            <a:ext cx="8532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p:cNvSpPr/>
          <p:nvPr/>
        </p:nvSpPr>
        <p:spPr>
          <a:xfrm>
            <a:off x="0" y="6309320"/>
            <a:ext cx="9144000" cy="548680"/>
          </a:xfrm>
          <a:prstGeom prst="rect">
            <a:avLst/>
          </a:prstGeom>
          <a:solidFill>
            <a:srgbClr val="0C406D"/>
          </a:solidFill>
          <a:ln w="12700" cap="flat" cmpd="sng" algn="ctr">
            <a:noFill/>
            <a:prstDash val="solid"/>
            <a:miter lim="800000"/>
          </a:ln>
          <a:effectLst/>
        </p:spPr>
        <p:txBody>
          <a:bodyPr rtlCol="0" anchor="ctr"/>
          <a:lstStyle/>
          <a:p>
            <a:pPr algn="ctr"/>
            <a:endParaRPr lang="en-US" sz="1350" kern="0">
              <a:solidFill>
                <a:prstClr val="white"/>
              </a:solidFill>
            </a:endParaRPr>
          </a:p>
        </p:txBody>
      </p:sp>
      <p:sp>
        <p:nvSpPr>
          <p:cNvPr id="14" name="TextBox 13"/>
          <p:cNvSpPr txBox="1"/>
          <p:nvPr/>
        </p:nvSpPr>
        <p:spPr>
          <a:xfrm>
            <a:off x="6678234" y="6414384"/>
            <a:ext cx="2160240" cy="307777"/>
          </a:xfrm>
          <a:prstGeom prst="rect">
            <a:avLst/>
          </a:prstGeom>
          <a:noFill/>
        </p:spPr>
        <p:txBody>
          <a:bodyPr wrap="square" rtlCol="0">
            <a:spAutoFit/>
          </a:bodyPr>
          <a:lstStyle/>
          <a:p>
            <a:pPr algn="r"/>
            <a:r>
              <a:rPr lang="en-US" sz="1400" dirty="0">
                <a:solidFill>
                  <a:prstClr val="white"/>
                </a:solidFill>
                <a:latin typeface="Arial" charset="0"/>
                <a:ea typeface="Arial" charset="0"/>
                <a:cs typeface="Arial" charset="0"/>
              </a:rPr>
              <a:t>© </a:t>
            </a:r>
            <a:r>
              <a:rPr lang="en-US" sz="1400" dirty="0" err="1">
                <a:solidFill>
                  <a:prstClr val="white"/>
                </a:solidFill>
                <a:latin typeface="Arial" charset="0"/>
                <a:ea typeface="Arial" charset="0"/>
                <a:cs typeface="Arial" charset="0"/>
              </a:rPr>
              <a:t>Cranfield</a:t>
            </a:r>
            <a:r>
              <a:rPr lang="en-US" sz="1400" dirty="0">
                <a:solidFill>
                  <a:prstClr val="white"/>
                </a:solidFill>
                <a:latin typeface="Arial" charset="0"/>
                <a:ea typeface="Arial" charset="0"/>
                <a:cs typeface="Arial" charset="0"/>
              </a:rPr>
              <a:t> University</a:t>
            </a:r>
          </a:p>
        </p:txBody>
      </p:sp>
      <p:sp>
        <p:nvSpPr>
          <p:cNvPr id="15" name="Footer Placeholder 16"/>
          <p:cNvSpPr txBox="1">
            <a:spLocks/>
          </p:cNvSpPr>
          <p:nvPr/>
        </p:nvSpPr>
        <p:spPr>
          <a:xfrm>
            <a:off x="3028950" y="6414383"/>
            <a:ext cx="3086100" cy="307092"/>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z="1400" smtClean="0">
                <a:solidFill>
                  <a:schemeClr val="bg1"/>
                </a:solidFill>
              </a:rPr>
              <a:pPr algn="ctr"/>
              <a:t>‹#›</a:t>
            </a:fld>
            <a:endParaRPr lang="en-US" sz="900" dirty="0">
              <a:solidFill>
                <a:schemeClr val="bg1"/>
              </a:solidFill>
            </a:endParaRPr>
          </a:p>
        </p:txBody>
      </p:sp>
    </p:spTree>
    <p:extLst>
      <p:ext uri="{BB962C8B-B14F-4D97-AF65-F5344CB8AC3E}">
        <p14:creationId xmlns:p14="http://schemas.microsoft.com/office/powerpoint/2010/main" val="194067371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685800" rtl="0" eaLnBrk="1" latinLnBrk="0" hangingPunct="1">
        <a:lnSpc>
          <a:spcPct val="90000"/>
        </a:lnSpc>
        <a:spcBef>
          <a:spcPct val="0"/>
        </a:spcBef>
        <a:buNone/>
        <a:defRPr sz="2400" b="1" kern="1200" baseline="0">
          <a:solidFill>
            <a:srgbClr val="0C406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soils.org.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55.wmf"/><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0.jpeg"/><Relationship Id="rId5" Type="http://schemas.openxmlformats.org/officeDocument/2006/relationships/hyperlink" Target="https://esdac.jrc.ec.europa.eu/Library/Maps/Africa_Atlas/images/JRC_africa_atlas_cover.jpg" TargetMode="Externa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onlinelibrary.wiley.com/doi/10.1111/sum.12380/ful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hyperlink" Target="https://www.sciencedirect.com/science/article/pii/S0341816219304333"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br>
              <a:rPr lang="en-GB" dirty="0"/>
            </a:br>
            <a:br>
              <a:rPr lang="en-GB" dirty="0"/>
            </a:br>
            <a:r>
              <a:rPr lang="en-GB" dirty="0"/>
              <a:t>www.wossac.com</a:t>
            </a:r>
          </a:p>
        </p:txBody>
      </p:sp>
      <p:sp>
        <p:nvSpPr>
          <p:cNvPr id="3" name="Text Placeholder 2"/>
          <p:cNvSpPr>
            <a:spLocks noGrp="1"/>
          </p:cNvSpPr>
          <p:nvPr>
            <p:ph type="body" sz="quarter" idx="11"/>
          </p:nvPr>
        </p:nvSpPr>
        <p:spPr/>
        <p:txBody>
          <a:bodyPr/>
          <a:lstStyle/>
          <a:p>
            <a:r>
              <a:rPr lang="en-GB" dirty="0"/>
              <a:t>Cranfield University’s</a:t>
            </a:r>
          </a:p>
          <a:p>
            <a:r>
              <a:rPr lang="en-GB" dirty="0"/>
              <a:t>International Soils Archive</a:t>
            </a:r>
          </a:p>
        </p:txBody>
      </p:sp>
      <p:sp>
        <p:nvSpPr>
          <p:cNvPr id="38916" name="Rectangle 4"/>
          <p:cNvSpPr>
            <a:spLocks noChangeArrowheads="1"/>
          </p:cNvSpPr>
          <p:nvPr/>
        </p:nvSpPr>
        <p:spPr bwMode="auto">
          <a:xfrm>
            <a:off x="3635896" y="4797152"/>
            <a:ext cx="4249881" cy="923330"/>
          </a:xfrm>
          <a:prstGeom prst="rect">
            <a:avLst/>
          </a:prstGeom>
          <a:noFill/>
          <a:ln w="9525">
            <a:noFill/>
            <a:miter lim="800000"/>
            <a:headEnd/>
            <a:tailEnd/>
          </a:ln>
          <a:effectLst/>
        </p:spPr>
        <p:txBody>
          <a:bodyPr wrap="none">
            <a:spAutoFit/>
          </a:bodyPr>
          <a:lstStyle/>
          <a:p>
            <a:r>
              <a:rPr lang="en-GB" dirty="0">
                <a:solidFill>
                  <a:schemeClr val="hlink"/>
                </a:solidFill>
              </a:rPr>
              <a:t>Professor Stephen Hallett, Dr Ian Baillie</a:t>
            </a:r>
          </a:p>
          <a:p>
            <a:r>
              <a:rPr lang="en-GB" dirty="0">
                <a:solidFill>
                  <a:schemeClr val="hlink"/>
                </a:solidFill>
              </a:rPr>
              <a:t>Bob Jones, Brian Kerr, Wayne Borden,</a:t>
            </a:r>
            <a:br>
              <a:rPr lang="en-GB" dirty="0">
                <a:solidFill>
                  <a:schemeClr val="hlink"/>
                </a:solidFill>
              </a:rPr>
            </a:br>
            <a:r>
              <a:rPr lang="en-GB" dirty="0">
                <a:solidFill>
                  <a:schemeClr val="hlink"/>
                </a:solidFill>
              </a:rPr>
              <a:t>Edwin Vera</a:t>
            </a:r>
          </a:p>
        </p:txBody>
      </p:sp>
      <p:pic>
        <p:nvPicPr>
          <p:cNvPr id="38920"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53898" y="1578390"/>
            <a:ext cx="4097415" cy="1130530"/>
          </a:xfrm>
          <a:prstGeom prst="rect">
            <a:avLst/>
          </a:prstGeom>
          <a:noFill/>
          <a:ln w="9525">
            <a:noFill/>
            <a:miter lim="800000"/>
            <a:headEnd/>
            <a:tailEnd/>
          </a:ln>
          <a:effectLst/>
        </p:spPr>
      </p:pic>
      <p:pic>
        <p:nvPicPr>
          <p:cNvPr id="7" name="Picture 6" descr="http://www.soils.org.uk/media/images/bsss_logo_large.png">
            <a:hlinkClick r:id="rId4"/>
          </p:cNvPr>
          <p:cNvPicPr>
            <a:picLocks noChangeAspect="1" noChangeArrowheads="1"/>
          </p:cNvPicPr>
          <p:nvPr/>
        </p:nvPicPr>
        <p:blipFill>
          <a:blip r:embed="rId5" cstate="print"/>
          <a:srcRect/>
          <a:stretch>
            <a:fillRect/>
          </a:stretch>
        </p:blipFill>
        <p:spPr bwMode="auto">
          <a:xfrm>
            <a:off x="7757041" y="5373216"/>
            <a:ext cx="1285852" cy="870093"/>
          </a:xfrm>
          <a:prstGeom prst="rect">
            <a:avLst/>
          </a:prstGeom>
          <a:noFill/>
          <a:ln w="9525">
            <a:noFill/>
            <a:miter lim="800000"/>
            <a:headEnd/>
            <a:tailEnd/>
          </a:ln>
        </p:spPr>
      </p:pic>
      <p:pic>
        <p:nvPicPr>
          <p:cNvPr id="296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356909"/>
            <a:ext cx="1502802" cy="18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a:extLst>
              <a:ext uri="{FF2B5EF4-FFF2-40B4-BE49-F238E27FC236}">
                <a16:creationId xmlns:a16="http://schemas.microsoft.com/office/drawing/2014/main" id="{47215C37-EE33-4FD2-B900-215B5E733099}"/>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521663" y="8112"/>
            <a:ext cx="1620688" cy="1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9512" y="116632"/>
            <a:ext cx="6048375" cy="1143000"/>
          </a:xfrm>
        </p:spPr>
        <p:txBody>
          <a:bodyPr/>
          <a:lstStyle/>
          <a:p>
            <a:r>
              <a:rPr lang="en-GB" dirty="0"/>
              <a:t>Stakeholders</a:t>
            </a:r>
          </a:p>
        </p:txBody>
      </p:sp>
      <p:sp>
        <p:nvSpPr>
          <p:cNvPr id="6147" name="Rectangle 3"/>
          <p:cNvSpPr>
            <a:spLocks noGrp="1" noChangeArrowheads="1"/>
          </p:cNvSpPr>
          <p:nvPr>
            <p:ph type="body" sz="half" idx="1"/>
          </p:nvPr>
        </p:nvSpPr>
        <p:spPr>
          <a:xfrm>
            <a:off x="683568" y="1446402"/>
            <a:ext cx="5040312" cy="4303726"/>
          </a:xfrm>
        </p:spPr>
        <p:txBody>
          <a:bodyPr/>
          <a:lstStyle/>
          <a:p>
            <a:pPr>
              <a:lnSpc>
                <a:spcPct val="90000"/>
              </a:lnSpc>
              <a:buFontTx/>
              <a:buNone/>
            </a:pPr>
            <a:r>
              <a:rPr lang="en-GB" sz="2400" dirty="0"/>
              <a:t>WOSSAC materials are of interest to a broad range of end-users and stakeholders</a:t>
            </a:r>
          </a:p>
          <a:p>
            <a:pPr>
              <a:lnSpc>
                <a:spcPct val="90000"/>
              </a:lnSpc>
            </a:pPr>
            <a:endParaRPr lang="en-GB" sz="1400" dirty="0"/>
          </a:p>
          <a:p>
            <a:pPr lvl="1">
              <a:lnSpc>
                <a:spcPct val="90000"/>
              </a:lnSpc>
            </a:pPr>
            <a:r>
              <a:rPr lang="en-GB" sz="2000" dirty="0"/>
              <a:t>Policy makers</a:t>
            </a:r>
          </a:p>
          <a:p>
            <a:pPr lvl="1">
              <a:lnSpc>
                <a:spcPct val="90000"/>
              </a:lnSpc>
            </a:pPr>
            <a:r>
              <a:rPr lang="en-GB" sz="2000" dirty="0"/>
              <a:t>Planners</a:t>
            </a:r>
          </a:p>
          <a:p>
            <a:pPr lvl="1">
              <a:lnSpc>
                <a:spcPct val="90000"/>
              </a:lnSpc>
            </a:pPr>
            <a:r>
              <a:rPr lang="en-GB" sz="2000" dirty="0"/>
              <a:t>Development NGOs</a:t>
            </a:r>
          </a:p>
          <a:p>
            <a:pPr lvl="1">
              <a:lnSpc>
                <a:spcPct val="90000"/>
              </a:lnSpc>
            </a:pPr>
            <a:r>
              <a:rPr lang="en-GB" sz="2000" dirty="0"/>
              <a:t>Land managers</a:t>
            </a:r>
          </a:p>
          <a:p>
            <a:pPr lvl="1">
              <a:lnSpc>
                <a:spcPct val="90000"/>
              </a:lnSpc>
            </a:pPr>
            <a:r>
              <a:rPr lang="en-GB" sz="2000" dirty="0"/>
              <a:t>Agriculturalists / Agronomists</a:t>
            </a:r>
          </a:p>
          <a:p>
            <a:pPr lvl="1">
              <a:lnSpc>
                <a:spcPct val="90000"/>
              </a:lnSpc>
            </a:pPr>
            <a:r>
              <a:rPr lang="en-GB" sz="2000" dirty="0"/>
              <a:t>Scientists and Researchers</a:t>
            </a:r>
          </a:p>
          <a:p>
            <a:pPr lvl="1">
              <a:lnSpc>
                <a:spcPct val="90000"/>
              </a:lnSpc>
            </a:pPr>
            <a:r>
              <a:rPr lang="en-GB" sz="2000" dirty="0"/>
              <a:t>Students</a:t>
            </a:r>
          </a:p>
          <a:p>
            <a:pPr lvl="1">
              <a:lnSpc>
                <a:spcPct val="90000"/>
              </a:lnSpc>
            </a:pPr>
            <a:r>
              <a:rPr lang="en-GB" sz="2000" dirty="0"/>
              <a:t>Public</a:t>
            </a:r>
          </a:p>
          <a:p>
            <a:pPr lvl="1">
              <a:lnSpc>
                <a:spcPct val="90000"/>
              </a:lnSpc>
            </a:pPr>
            <a:endParaRPr lang="en-GB" sz="2000" dirty="0"/>
          </a:p>
        </p:txBody>
      </p:sp>
      <p:pic>
        <p:nvPicPr>
          <p:cNvPr id="68612" name="Picture 4"/>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940153" y="130150"/>
            <a:ext cx="3024336" cy="59935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3" cstate="print">
            <a:lum bright="24000"/>
          </a:blip>
          <a:srcRect/>
          <a:stretch>
            <a:fillRect/>
          </a:stretch>
        </p:blipFill>
        <p:spPr bwMode="auto">
          <a:xfrm>
            <a:off x="6229251" y="3212976"/>
            <a:ext cx="2592387" cy="22764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GB" dirty="0"/>
              <a:t>History</a:t>
            </a:r>
          </a:p>
        </p:txBody>
      </p:sp>
      <p:sp>
        <p:nvSpPr>
          <p:cNvPr id="4099" name="Rectangle 3"/>
          <p:cNvSpPr>
            <a:spLocks noGrp="1" noChangeArrowheads="1"/>
          </p:cNvSpPr>
          <p:nvPr>
            <p:ph idx="1"/>
          </p:nvPr>
        </p:nvSpPr>
        <p:spPr/>
        <p:txBody>
          <a:bodyPr/>
          <a:lstStyle/>
          <a:p>
            <a:r>
              <a:rPr lang="en-GB" sz="2400" dirty="0"/>
              <a:t>British Society of Soil Science (BS3) </a:t>
            </a:r>
            <a:br>
              <a:rPr lang="en-GB" sz="2400" dirty="0"/>
            </a:br>
            <a:r>
              <a:rPr lang="en-GB" sz="2400" dirty="0"/>
              <a:t>funded 2 initial pilot projects at </a:t>
            </a:r>
            <a:br>
              <a:rPr lang="en-GB" sz="2400" dirty="0"/>
            </a:br>
            <a:r>
              <a:rPr lang="en-GB" sz="2400" dirty="0"/>
              <a:t>Cranfield, backing University </a:t>
            </a:r>
            <a:br>
              <a:rPr lang="en-GB" sz="2400" dirty="0"/>
            </a:br>
            <a:r>
              <a:rPr lang="en-GB" sz="2400" dirty="0"/>
              <a:t>investment</a:t>
            </a:r>
          </a:p>
          <a:p>
            <a:r>
              <a:rPr lang="en-GB" sz="2400" dirty="0"/>
              <a:t>Project commenced 2004</a:t>
            </a:r>
          </a:p>
          <a:p>
            <a:r>
              <a:rPr lang="en-GB" sz="2400" dirty="0"/>
              <a:t>Recruited dedicated</a:t>
            </a:r>
            <a:br>
              <a:rPr lang="en-GB" sz="2400" dirty="0"/>
            </a:br>
            <a:r>
              <a:rPr lang="en-GB" sz="2400" dirty="0"/>
              <a:t>staff as well as body</a:t>
            </a:r>
            <a:br>
              <a:rPr lang="en-GB" sz="2400" dirty="0"/>
            </a:br>
            <a:r>
              <a:rPr lang="en-GB" sz="2400" dirty="0"/>
              <a:t>of existing volunteer</a:t>
            </a:r>
            <a:br>
              <a:rPr lang="en-GB" sz="2400" dirty="0"/>
            </a:br>
            <a:r>
              <a:rPr lang="en-GB" sz="2400" dirty="0"/>
              <a:t>and paid workers</a:t>
            </a:r>
          </a:p>
          <a:p>
            <a:pPr>
              <a:lnSpc>
                <a:spcPct val="90000"/>
              </a:lnSpc>
            </a:pPr>
            <a:endParaRPr lang="en-GB" sz="2800" dirty="0"/>
          </a:p>
        </p:txBody>
      </p:sp>
      <p:pic>
        <p:nvPicPr>
          <p:cNvPr id="46081" name="Picture 1"/>
          <p:cNvPicPr>
            <a:picLocks noChangeAspect="1" noChangeArrowheads="1"/>
          </p:cNvPicPr>
          <p:nvPr/>
        </p:nvPicPr>
        <p:blipFill>
          <a:blip r:embed="rId4" cstate="print"/>
          <a:srcRect/>
          <a:stretch>
            <a:fillRect/>
          </a:stretch>
        </p:blipFill>
        <p:spPr bwMode="auto">
          <a:xfrm>
            <a:off x="6687244" y="1556792"/>
            <a:ext cx="1676400" cy="1127125"/>
          </a:xfrm>
          <a:prstGeom prst="rect">
            <a:avLst/>
          </a:prstGeom>
          <a:noFill/>
          <a:ln w="9525">
            <a:noFill/>
            <a:miter lim="800000"/>
            <a:headEnd/>
            <a:tailEnd/>
          </a:ln>
        </p:spPr>
      </p:pic>
      <p:sp>
        <p:nvSpPr>
          <p:cNvPr id="3" name="TextBox 2">
            <a:extLst>
              <a:ext uri="{FF2B5EF4-FFF2-40B4-BE49-F238E27FC236}">
                <a16:creationId xmlns:a16="http://schemas.microsoft.com/office/drawing/2014/main" id="{2FE4F7DB-3591-440C-A139-F34DDC49604D}"/>
              </a:ext>
            </a:extLst>
          </p:cNvPr>
          <p:cNvSpPr txBox="1"/>
          <p:nvPr/>
        </p:nvSpPr>
        <p:spPr>
          <a:xfrm>
            <a:off x="8244408" y="5446799"/>
            <a:ext cx="697627" cy="369332"/>
          </a:xfrm>
          <a:prstGeom prst="rect">
            <a:avLst/>
          </a:prstGeom>
          <a:noFill/>
        </p:spPr>
        <p:txBody>
          <a:bodyPr wrap="none" rtlCol="0">
            <a:spAutoFit/>
          </a:bodyPr>
          <a:lstStyle/>
          <a:p>
            <a:r>
              <a:rPr lang="en-GB" dirty="0"/>
              <a:t>2004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HTSPE Ltd.</a:t>
            </a:r>
          </a:p>
        </p:txBody>
      </p:sp>
      <p:sp>
        <p:nvSpPr>
          <p:cNvPr id="21509" name="Rectangle 5"/>
          <p:cNvSpPr>
            <a:spLocks noGrp="1" noChangeArrowheads="1"/>
          </p:cNvSpPr>
          <p:nvPr>
            <p:ph idx="1"/>
          </p:nvPr>
        </p:nvSpPr>
        <p:spPr/>
        <p:txBody>
          <a:bodyPr>
            <a:normAutofit/>
          </a:bodyPr>
          <a:lstStyle/>
          <a:p>
            <a:pPr>
              <a:lnSpc>
                <a:spcPct val="90000"/>
              </a:lnSpc>
            </a:pPr>
            <a:r>
              <a:rPr lang="en-GB" sz="2400" dirty="0"/>
              <a:t>Major development was the</a:t>
            </a:r>
            <a:br>
              <a:rPr lang="en-GB" sz="2400" dirty="0"/>
            </a:br>
            <a:r>
              <a:rPr lang="en-GB" sz="2400" dirty="0"/>
              <a:t>2005 inclusion of HTSPE Collection</a:t>
            </a:r>
          </a:p>
          <a:p>
            <a:pPr>
              <a:lnSpc>
                <a:spcPct val="90000"/>
              </a:lnSpc>
            </a:pPr>
            <a:r>
              <a:rPr lang="en-GB" sz="2400" dirty="0"/>
              <a:t>3,500+ Reports and associated maps</a:t>
            </a:r>
          </a:p>
          <a:p>
            <a:pPr>
              <a:lnSpc>
                <a:spcPct val="90000"/>
              </a:lnSpc>
            </a:pPr>
            <a:r>
              <a:rPr lang="en-GB" sz="2400" dirty="0"/>
              <a:t>3,000+ Individual maps</a:t>
            </a:r>
          </a:p>
          <a:p>
            <a:pPr>
              <a:lnSpc>
                <a:spcPct val="90000"/>
              </a:lnSpc>
            </a:pPr>
            <a:r>
              <a:rPr lang="en-GB" sz="2400" dirty="0"/>
              <a:t>Extensive Map albums</a:t>
            </a:r>
          </a:p>
          <a:p>
            <a:pPr>
              <a:lnSpc>
                <a:spcPct val="90000"/>
              </a:lnSpc>
            </a:pPr>
            <a:r>
              <a:rPr lang="en-GB" sz="2400" dirty="0"/>
              <a:t>7,000+ Satellite Images</a:t>
            </a:r>
          </a:p>
          <a:p>
            <a:pPr>
              <a:lnSpc>
                <a:spcPct val="90000"/>
              </a:lnSpc>
            </a:pPr>
            <a:r>
              <a:rPr lang="en-GB" sz="2400" dirty="0"/>
              <a:t>Funding for catalogue to be made</a:t>
            </a:r>
            <a:br>
              <a:rPr lang="en-GB" sz="2400" dirty="0"/>
            </a:br>
            <a:r>
              <a:rPr lang="en-GB" sz="2400" dirty="0"/>
              <a:t>of materials</a:t>
            </a:r>
          </a:p>
        </p:txBody>
      </p:sp>
      <p:pic>
        <p:nvPicPr>
          <p:cNvPr id="21511" name="Picture 7"/>
          <p:cNvPicPr>
            <a:picLocks noChangeAspect="1" noChangeArrowheads="1"/>
          </p:cNvPicPr>
          <p:nvPr/>
        </p:nvPicPr>
        <p:blipFill>
          <a:blip r:embed="rId3" cstate="print"/>
          <a:srcRect/>
          <a:stretch>
            <a:fillRect/>
          </a:stretch>
        </p:blipFill>
        <p:spPr bwMode="auto">
          <a:xfrm>
            <a:off x="6067772" y="438150"/>
            <a:ext cx="1692027" cy="1155531"/>
          </a:xfrm>
          <a:prstGeom prst="rect">
            <a:avLst/>
          </a:prstGeom>
          <a:noFill/>
          <a:ln w="9525">
            <a:noFill/>
            <a:miter lim="800000"/>
            <a:headEnd/>
            <a:tailEnd/>
          </a:ln>
          <a:effec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772" y="3796134"/>
            <a:ext cx="2896716" cy="2172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7AF819F4-603D-4C7A-8BBC-22C0CF6789A1}"/>
              </a:ext>
            </a:extLst>
          </p:cNvPr>
          <p:cNvSpPr txBox="1"/>
          <p:nvPr/>
        </p:nvSpPr>
        <p:spPr>
          <a:xfrm>
            <a:off x="8388424" y="5917935"/>
            <a:ext cx="697627" cy="369332"/>
          </a:xfrm>
          <a:prstGeom prst="rect">
            <a:avLst/>
          </a:prstGeom>
          <a:noFill/>
        </p:spPr>
        <p:txBody>
          <a:bodyPr wrap="none" rtlCol="0">
            <a:spAutoFit/>
          </a:bodyPr>
          <a:lstStyle/>
          <a:p>
            <a:r>
              <a:rPr lang="en-GB" dirty="0"/>
              <a:t>2005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8677" name="Text Box 5"/>
          <p:cNvSpPr txBox="1">
            <a:spLocks noChangeArrowheads="1"/>
          </p:cNvSpPr>
          <p:nvPr/>
        </p:nvSpPr>
        <p:spPr bwMode="auto">
          <a:xfrm>
            <a:off x="0" y="6092825"/>
            <a:ext cx="8845242" cy="646331"/>
          </a:xfrm>
          <a:prstGeom prst="rect">
            <a:avLst/>
          </a:prstGeom>
          <a:noFill/>
          <a:ln w="9525">
            <a:noFill/>
            <a:miter lim="800000"/>
            <a:headEnd/>
            <a:tailEnd/>
          </a:ln>
          <a:effectLst/>
        </p:spPr>
        <p:txBody>
          <a:bodyPr wrap="none">
            <a:spAutoFit/>
          </a:bodyPr>
          <a:lstStyle/>
          <a:p>
            <a:r>
              <a:rPr lang="en-GB" dirty="0">
                <a:solidFill>
                  <a:schemeClr val="bg1"/>
                </a:solidFill>
              </a:rPr>
              <a:t>HTSPE Premises affected by </a:t>
            </a:r>
            <a:r>
              <a:rPr lang="en-GB" dirty="0" err="1">
                <a:solidFill>
                  <a:schemeClr val="bg1"/>
                </a:solidFill>
              </a:rPr>
              <a:t>Buncefield</a:t>
            </a:r>
            <a:r>
              <a:rPr lang="en-GB" dirty="0">
                <a:solidFill>
                  <a:schemeClr val="bg1"/>
                </a:solidFill>
              </a:rPr>
              <a:t> Oil disaster 11/Dec/05 – fortunately by then </a:t>
            </a:r>
          </a:p>
          <a:p>
            <a:r>
              <a:rPr lang="en-GB" dirty="0">
                <a:solidFill>
                  <a:schemeClr val="bg1"/>
                </a:solidFill>
              </a:rPr>
              <a:t>HTSPE materials were safely in WOSSAC!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1520" y="44624"/>
            <a:ext cx="8229600" cy="1026368"/>
          </a:xfrm>
        </p:spPr>
        <p:txBody>
          <a:bodyPr/>
          <a:lstStyle/>
          <a:p>
            <a:r>
              <a:rPr lang="en-GB" dirty="0"/>
              <a:t>Building B121 – a new home for WOSSAC</a:t>
            </a:r>
          </a:p>
        </p:txBody>
      </p:sp>
      <p:sp>
        <p:nvSpPr>
          <p:cNvPr id="31748" name="Rectangle 4"/>
          <p:cNvSpPr>
            <a:spLocks noChangeArrowheads="1"/>
          </p:cNvSpPr>
          <p:nvPr/>
        </p:nvSpPr>
        <p:spPr bwMode="auto">
          <a:xfrm>
            <a:off x="107505" y="3826512"/>
            <a:ext cx="8928991" cy="2308324"/>
          </a:xfrm>
          <a:prstGeom prst="rect">
            <a:avLst/>
          </a:prstGeom>
          <a:noFill/>
          <a:ln w="9525">
            <a:noFill/>
            <a:miter lim="800000"/>
            <a:headEnd/>
            <a:tailEnd/>
          </a:ln>
          <a:effectLst/>
        </p:spPr>
        <p:txBody>
          <a:bodyPr wrap="square">
            <a:spAutoFit/>
          </a:bodyPr>
          <a:lstStyle/>
          <a:p>
            <a:pPr algn="l"/>
            <a:r>
              <a:rPr lang="en-GB" i="1" dirty="0">
                <a:solidFill>
                  <a:schemeClr val="hlink"/>
                </a:solidFill>
              </a:rPr>
              <a:t>June 2021: </a:t>
            </a:r>
            <a:r>
              <a:rPr lang="en-GB" dirty="0">
                <a:solidFill>
                  <a:schemeClr val="hlink"/>
                </a:solidFill>
              </a:rPr>
              <a:t>A new £3.2 million Agri-informatics facility was officially opened at Cranfield University by Rt Hon. George Eustice MP, the Secretary of State for Environment, Food and Rural Affairs.</a:t>
            </a:r>
          </a:p>
          <a:p>
            <a:pPr algn="l"/>
            <a:r>
              <a:rPr lang="en-GB" dirty="0">
                <a:solidFill>
                  <a:schemeClr val="hlink"/>
                </a:solidFill>
              </a:rPr>
              <a:t>Cranfield and its partners will use the facility, shared with Agri-EPI Centre, to create innovative informatics to support novel business, management and policy approaches in the agricultural sector. The new facility is the new home of the National Reference Centre for Soils and associated land information system, LandIS. The facility is also the new home for the WOSSAC archive.</a:t>
            </a:r>
          </a:p>
        </p:txBody>
      </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47310" y="980728"/>
            <a:ext cx="4211020" cy="23713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6B625D1-6DE0-4B18-A32F-B7F6212F13EF}"/>
              </a:ext>
            </a:extLst>
          </p:cNvPr>
          <p:cNvPicPr>
            <a:picLocks noChangeAspect="1"/>
          </p:cNvPicPr>
          <p:nvPr/>
        </p:nvPicPr>
        <p:blipFill>
          <a:blip r:embed="rId4"/>
          <a:stretch>
            <a:fillRect/>
          </a:stretch>
        </p:blipFill>
        <p:spPr>
          <a:xfrm>
            <a:off x="6084168" y="878756"/>
            <a:ext cx="2064450" cy="275397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1520" y="44624"/>
            <a:ext cx="8229600" cy="1026368"/>
          </a:xfrm>
        </p:spPr>
        <p:txBody>
          <a:bodyPr/>
          <a:lstStyle/>
          <a:p>
            <a:r>
              <a:rPr lang="en-GB" dirty="0"/>
              <a:t>WOSSAC Holdings</a:t>
            </a:r>
          </a:p>
        </p:txBody>
      </p:sp>
      <p:pic>
        <p:nvPicPr>
          <p:cNvPr id="31752" name="Picture 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p:blipFill>
        <p:spPr>
          <a:xfrm>
            <a:off x="629914" y="1070991"/>
            <a:ext cx="2501926" cy="3337569"/>
          </a:xfrm>
          <a:prstGeom prst="rect">
            <a:avLst/>
          </a:prstGeom>
          <a:ln>
            <a:noFill/>
          </a:ln>
          <a:effectLst>
            <a:outerShdw blurRad="292100" dist="139700" dir="2700000" algn="tl" rotWithShape="0">
              <a:srgbClr val="333333">
                <a:alpha val="65000"/>
              </a:srgbClr>
            </a:outerShdw>
          </a:effectLst>
        </p:spPr>
      </p:pic>
      <p:sp>
        <p:nvSpPr>
          <p:cNvPr id="31748" name="Rectangle 4"/>
          <p:cNvSpPr>
            <a:spLocks noChangeArrowheads="1"/>
          </p:cNvSpPr>
          <p:nvPr/>
        </p:nvSpPr>
        <p:spPr bwMode="auto">
          <a:xfrm>
            <a:off x="1404367" y="4437732"/>
            <a:ext cx="1123950" cy="1739900"/>
          </a:xfrm>
          <a:prstGeom prst="rect">
            <a:avLst/>
          </a:prstGeom>
          <a:noFill/>
          <a:ln w="9525">
            <a:noFill/>
            <a:miter lim="800000"/>
            <a:headEnd/>
            <a:tailEnd/>
          </a:ln>
          <a:effectLst/>
        </p:spPr>
        <p:txBody>
          <a:bodyPr wrap="none">
            <a:spAutoFit/>
          </a:bodyPr>
          <a:lstStyle/>
          <a:p>
            <a:r>
              <a:rPr lang="en-GB" dirty="0">
                <a:solidFill>
                  <a:schemeClr val="hlink"/>
                </a:solidFill>
              </a:rPr>
              <a:t>Maps</a:t>
            </a:r>
          </a:p>
          <a:p>
            <a:r>
              <a:rPr lang="en-GB" dirty="0">
                <a:solidFill>
                  <a:schemeClr val="hlink"/>
                </a:solidFill>
              </a:rPr>
              <a:t>Surveys</a:t>
            </a:r>
          </a:p>
          <a:p>
            <a:r>
              <a:rPr lang="en-GB" dirty="0">
                <a:solidFill>
                  <a:schemeClr val="hlink"/>
                </a:solidFill>
              </a:rPr>
              <a:t>Reports</a:t>
            </a:r>
          </a:p>
          <a:p>
            <a:r>
              <a:rPr lang="en-GB" dirty="0">
                <a:solidFill>
                  <a:schemeClr val="hlink"/>
                </a:solidFill>
              </a:rPr>
              <a:t>Books</a:t>
            </a:r>
          </a:p>
          <a:p>
            <a:r>
              <a:rPr lang="en-GB" dirty="0">
                <a:solidFill>
                  <a:schemeClr val="hlink"/>
                </a:solidFill>
              </a:rPr>
              <a:t>Imagery</a:t>
            </a:r>
          </a:p>
          <a:p>
            <a:r>
              <a:rPr lang="en-GB" dirty="0">
                <a:solidFill>
                  <a:schemeClr val="hlink"/>
                </a:solidFill>
              </a:rPr>
              <a:t>Photos…</a:t>
            </a:r>
          </a:p>
        </p:txBody>
      </p:sp>
      <p:sp>
        <p:nvSpPr>
          <p:cNvPr id="31749" name="Rectangle 5"/>
          <p:cNvSpPr>
            <a:spLocks noChangeArrowheads="1"/>
          </p:cNvSpPr>
          <p:nvPr/>
        </p:nvSpPr>
        <p:spPr bwMode="auto">
          <a:xfrm>
            <a:off x="6947917" y="4515519"/>
            <a:ext cx="1962150" cy="1739900"/>
          </a:xfrm>
          <a:prstGeom prst="rect">
            <a:avLst/>
          </a:prstGeom>
          <a:noFill/>
          <a:ln w="9525">
            <a:noFill/>
            <a:miter lim="800000"/>
            <a:headEnd/>
            <a:tailEnd/>
          </a:ln>
          <a:effectLst/>
        </p:spPr>
        <p:txBody>
          <a:bodyPr wrap="none">
            <a:spAutoFit/>
          </a:bodyPr>
          <a:lstStyle/>
          <a:p>
            <a:r>
              <a:rPr lang="en-GB" dirty="0">
                <a:solidFill>
                  <a:schemeClr val="hlink"/>
                </a:solidFill>
              </a:rPr>
              <a:t>Soil Survey</a:t>
            </a:r>
          </a:p>
          <a:p>
            <a:r>
              <a:rPr lang="en-GB" dirty="0">
                <a:solidFill>
                  <a:schemeClr val="hlink"/>
                </a:solidFill>
              </a:rPr>
              <a:t>Land Use</a:t>
            </a:r>
          </a:p>
          <a:p>
            <a:r>
              <a:rPr lang="en-GB" dirty="0">
                <a:solidFill>
                  <a:schemeClr val="hlink"/>
                </a:solidFill>
              </a:rPr>
              <a:t>Natural Resource</a:t>
            </a:r>
          </a:p>
          <a:p>
            <a:r>
              <a:rPr lang="en-GB" dirty="0">
                <a:solidFill>
                  <a:schemeClr val="hlink"/>
                </a:solidFill>
              </a:rPr>
              <a:t>Topographical</a:t>
            </a:r>
          </a:p>
          <a:p>
            <a:r>
              <a:rPr lang="en-GB" dirty="0">
                <a:solidFill>
                  <a:schemeClr val="hlink"/>
                </a:solidFill>
              </a:rPr>
              <a:t>Socio-economic</a:t>
            </a:r>
          </a:p>
          <a:p>
            <a:r>
              <a:rPr lang="en-GB" dirty="0">
                <a:solidFill>
                  <a:schemeClr val="hlink"/>
                </a:solidFill>
              </a:rPr>
              <a:t>Cadastral</a:t>
            </a:r>
          </a:p>
        </p:txBody>
      </p:sp>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645351" y="260648"/>
            <a:ext cx="4089698" cy="306727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085BC9B-3024-4472-982F-D7D7499EE2BA}"/>
              </a:ext>
            </a:extLst>
          </p:cNvPr>
          <p:cNvPicPr>
            <a:picLocks noChangeAspect="1"/>
          </p:cNvPicPr>
          <p:nvPr/>
        </p:nvPicPr>
        <p:blipFill>
          <a:blip r:embed="rId5"/>
          <a:stretch>
            <a:fillRect/>
          </a:stretch>
        </p:blipFill>
        <p:spPr>
          <a:xfrm>
            <a:off x="3347864" y="3556895"/>
            <a:ext cx="3390627" cy="2542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989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23528" y="260648"/>
            <a:ext cx="3827463" cy="993775"/>
          </a:xfrm>
        </p:spPr>
        <p:txBody>
          <a:bodyPr/>
          <a:lstStyle/>
          <a:p>
            <a:pPr algn="l"/>
            <a:r>
              <a:rPr lang="en-GB" dirty="0" err="1"/>
              <a:t>SoilPIC</a:t>
            </a:r>
            <a:endParaRPr lang="en-GB" dirty="0"/>
          </a:p>
        </p:txBody>
      </p:sp>
      <p:sp>
        <p:nvSpPr>
          <p:cNvPr id="32771" name="Rectangle 3"/>
          <p:cNvSpPr>
            <a:spLocks noGrp="1" noChangeArrowheads="1"/>
          </p:cNvSpPr>
          <p:nvPr>
            <p:ph idx="1"/>
          </p:nvPr>
        </p:nvSpPr>
        <p:spPr>
          <a:xfrm>
            <a:off x="898242" y="1916832"/>
            <a:ext cx="7283450" cy="2880915"/>
          </a:xfrm>
        </p:spPr>
        <p:txBody>
          <a:bodyPr>
            <a:normAutofit/>
          </a:bodyPr>
          <a:lstStyle/>
          <a:p>
            <a:r>
              <a:rPr lang="en-GB" sz="2400" dirty="0"/>
              <a:t>‘Wiki’-based repository of soil </a:t>
            </a:r>
            <a:r>
              <a:rPr lang="en-GB" sz="2400" u="sng" dirty="0"/>
              <a:t>profile</a:t>
            </a:r>
            <a:r>
              <a:rPr lang="en-GB" sz="2400" dirty="0"/>
              <a:t> and </a:t>
            </a:r>
            <a:r>
              <a:rPr lang="en-GB" sz="2400" u="sng" dirty="0"/>
              <a:t>landscape</a:t>
            </a:r>
            <a:r>
              <a:rPr lang="en-GB" sz="2400" dirty="0"/>
              <a:t> photography</a:t>
            </a:r>
          </a:p>
          <a:p>
            <a:r>
              <a:rPr lang="en-GB" sz="2400" dirty="0"/>
              <a:t>Dedicated website</a:t>
            </a:r>
          </a:p>
          <a:p>
            <a:pPr>
              <a:buFontTx/>
              <a:buNone/>
            </a:pPr>
            <a:r>
              <a:rPr lang="en-GB" sz="2400" dirty="0"/>
              <a:t>		http://www.soilsworldwide.net</a:t>
            </a:r>
          </a:p>
          <a:p>
            <a:r>
              <a:rPr lang="en-GB" sz="2400" dirty="0"/>
              <a:t>Many thousands of existing slides now scanned; tens of thousands more to come</a:t>
            </a:r>
          </a:p>
        </p:txBody>
      </p:sp>
      <p:pic>
        <p:nvPicPr>
          <p:cNvPr id="32772" name="Picture 4"/>
          <p:cNvPicPr>
            <a:picLocks noChangeAspect="1" noChangeArrowheads="1"/>
          </p:cNvPicPr>
          <p:nvPr/>
        </p:nvPicPr>
        <p:blipFill>
          <a:blip r:embed="rId3" cstate="print"/>
          <a:srcRect/>
          <a:stretch>
            <a:fillRect/>
          </a:stretch>
        </p:blipFill>
        <p:spPr bwMode="auto">
          <a:xfrm rot="1233363">
            <a:off x="6980743" y="480932"/>
            <a:ext cx="1485900" cy="12747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srcRect/>
          <a:stretch>
            <a:fillRect/>
          </a:stretch>
        </p:blipFill>
        <p:spPr bwMode="auto">
          <a:xfrm>
            <a:off x="1" y="-1"/>
            <a:ext cx="9144000" cy="6309321"/>
          </a:xfrm>
          <a:prstGeom prst="rect">
            <a:avLst/>
          </a:prstGeom>
          <a:noFill/>
          <a:ln w="9525">
            <a:noFill/>
            <a:miter lim="800000"/>
            <a:headEnd/>
            <a:tailEnd/>
          </a:ln>
          <a:effectLst/>
        </p:spPr>
      </p:pic>
      <p:sp>
        <p:nvSpPr>
          <p:cNvPr id="5122" name="Rectangle 2"/>
          <p:cNvSpPr>
            <a:spLocks noGrp="1" noChangeArrowheads="1"/>
          </p:cNvSpPr>
          <p:nvPr>
            <p:ph type="title"/>
          </p:nvPr>
        </p:nvSpPr>
        <p:spPr>
          <a:xfrm>
            <a:off x="388054" y="188640"/>
            <a:ext cx="6954864" cy="1027096"/>
          </a:xfrm>
        </p:spPr>
        <p:txBody>
          <a:bodyPr/>
          <a:lstStyle/>
          <a:p>
            <a:r>
              <a:rPr lang="en-GB" dirty="0"/>
              <a:t>WOSSAC Programme</a:t>
            </a:r>
          </a:p>
        </p:txBody>
      </p:sp>
      <p:pic>
        <p:nvPicPr>
          <p:cNvPr id="35841" name="Picture 1"/>
          <p:cNvPicPr>
            <a:picLocks noChangeAspect="1" noChangeArrowheads="1"/>
          </p:cNvPicPr>
          <p:nvPr/>
        </p:nvPicPr>
        <p:blipFill>
          <a:blip r:embed="rId4" cstate="print"/>
          <a:srcRect/>
          <a:stretch>
            <a:fillRect/>
          </a:stretch>
        </p:blipFill>
        <p:spPr bwMode="auto">
          <a:xfrm>
            <a:off x="1763688" y="980728"/>
            <a:ext cx="5619750" cy="5162550"/>
          </a:xfrm>
          <a:prstGeom prst="rect">
            <a:avLst/>
          </a:prstGeom>
          <a:noFill/>
          <a:ln w="9525">
            <a:noFill/>
            <a:miter lim="800000"/>
            <a:headEnd/>
            <a:tailEnd/>
          </a:ln>
        </p:spPr>
      </p:pic>
      <p:pic>
        <p:nvPicPr>
          <p:cNvPr id="35842" name="Picture 2" descr="C:\Users\ss01shh\AppData\Local\Microsoft\Windows\Temporary Internet Files\Content.IE5\CNX5CXJY\MC900434713[1].wmf"/>
          <p:cNvPicPr>
            <a:picLocks noChangeAspect="1" noChangeArrowheads="1"/>
          </p:cNvPicPr>
          <p:nvPr/>
        </p:nvPicPr>
        <p:blipFill>
          <a:blip r:embed="rId5" cstate="print"/>
          <a:srcRect/>
          <a:stretch>
            <a:fillRect/>
          </a:stretch>
        </p:blipFill>
        <p:spPr bwMode="auto">
          <a:xfrm>
            <a:off x="7169124" y="980728"/>
            <a:ext cx="428628" cy="449285"/>
          </a:xfrm>
          <a:prstGeom prst="rect">
            <a:avLst/>
          </a:prstGeom>
          <a:noFill/>
        </p:spPr>
      </p:pic>
      <p:pic>
        <p:nvPicPr>
          <p:cNvPr id="9" name="Picture 2" descr="C:\Users\ss01shh\AppData\Local\Microsoft\Windows\Temporary Internet Files\Content.IE5\CNX5CXJY\MC900434713[1].wmf"/>
          <p:cNvPicPr>
            <a:picLocks noChangeAspect="1" noChangeArrowheads="1"/>
          </p:cNvPicPr>
          <p:nvPr/>
        </p:nvPicPr>
        <p:blipFill>
          <a:blip r:embed="rId5" cstate="print"/>
          <a:srcRect/>
          <a:stretch>
            <a:fillRect/>
          </a:stretch>
        </p:blipFill>
        <p:spPr bwMode="auto">
          <a:xfrm>
            <a:off x="6638337" y="1908145"/>
            <a:ext cx="428628" cy="449285"/>
          </a:xfrm>
          <a:prstGeom prst="rect">
            <a:avLst/>
          </a:prstGeom>
          <a:noFill/>
        </p:spPr>
      </p:pic>
      <p:sp>
        <p:nvSpPr>
          <p:cNvPr id="10" name="TextBox 9"/>
          <p:cNvSpPr txBox="1"/>
          <p:nvPr/>
        </p:nvSpPr>
        <p:spPr>
          <a:xfrm>
            <a:off x="6233123" y="2969993"/>
            <a:ext cx="2069797" cy="369332"/>
          </a:xfrm>
          <a:prstGeom prst="rect">
            <a:avLst/>
          </a:prstGeom>
          <a:noFill/>
        </p:spPr>
        <p:txBody>
          <a:bodyPr wrap="none" rtlCol="0">
            <a:spAutoFit/>
          </a:bodyPr>
          <a:lstStyle/>
          <a:p>
            <a:r>
              <a:rPr lang="en-GB" dirty="0"/>
              <a:t>Successes to date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8054" y="188640"/>
            <a:ext cx="6954864" cy="1027096"/>
          </a:xfrm>
        </p:spPr>
        <p:txBody>
          <a:bodyPr/>
          <a:lstStyle/>
          <a:p>
            <a:r>
              <a:rPr lang="en-GB" dirty="0"/>
              <a:t>WOSSAC – Data Capture</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5576" y="1052736"/>
            <a:ext cx="3175000" cy="4876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292080" y="3779922"/>
            <a:ext cx="2837990" cy="233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32040" y="721147"/>
            <a:ext cx="4067944" cy="2923877"/>
          </a:xfrm>
          <a:prstGeom prst="rect">
            <a:avLst/>
          </a:prstGeom>
        </p:spPr>
        <p:txBody>
          <a:bodyPr wrap="square">
            <a:spAutoFit/>
          </a:bodyPr>
          <a:lstStyle/>
          <a:p>
            <a:r>
              <a:rPr lang="en-GB" b="1" dirty="0"/>
              <a:t>'Ecosystem Services Databank and Visualisation for Terrestrial Informatics'(NE/L012774/1)</a:t>
            </a:r>
          </a:p>
          <a:p>
            <a:endParaRPr lang="en-GB" dirty="0"/>
          </a:p>
          <a:p>
            <a:r>
              <a:rPr lang="en-GB" sz="1600" dirty="0"/>
              <a:t>NERC-supported project allowing researchers and students to access, share and interact with all the natural resource, soil and land-related materials gathered from around the world in the 'World Soil Survey Archive and Catalogue', WOSSAC (www.wossac.com)</a:t>
            </a:r>
          </a:p>
        </p:txBody>
      </p:sp>
    </p:spTree>
    <p:extLst>
      <p:ext uri="{BB962C8B-B14F-4D97-AF65-F5344CB8AC3E}">
        <p14:creationId xmlns:p14="http://schemas.microsoft.com/office/powerpoint/2010/main" val="1380154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64704"/>
            <a:ext cx="3488583" cy="476582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4819" name="Rectangle 3"/>
          <p:cNvSpPr>
            <a:spLocks noGrp="1" noChangeArrowheads="1"/>
          </p:cNvSpPr>
          <p:nvPr>
            <p:ph type="title" idx="4294967295"/>
          </p:nvPr>
        </p:nvSpPr>
        <p:spPr>
          <a:xfrm>
            <a:off x="0" y="0"/>
            <a:ext cx="6048375" cy="1143000"/>
          </a:xfrm>
        </p:spPr>
        <p:txBody>
          <a:bodyPr/>
          <a:lstStyle/>
          <a:p>
            <a:r>
              <a:rPr lang="en-GB"/>
              <a:t>Archive Web Access</a:t>
            </a:r>
          </a:p>
        </p:txBody>
      </p:sp>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980728"/>
            <a:ext cx="4024919" cy="357529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4820" name="Rectangle 4"/>
          <p:cNvSpPr>
            <a:spLocks noChangeArrowheads="1"/>
          </p:cNvSpPr>
          <p:nvPr/>
        </p:nvSpPr>
        <p:spPr bwMode="auto">
          <a:xfrm>
            <a:off x="3019033" y="4512228"/>
            <a:ext cx="2993127" cy="1754326"/>
          </a:xfrm>
          <a:prstGeom prst="rect">
            <a:avLst/>
          </a:prstGeom>
          <a:solidFill>
            <a:schemeClr val="bg1">
              <a:alpha val="69000"/>
            </a:schemeClr>
          </a:solidFill>
          <a:ln w="9525">
            <a:noFill/>
            <a:miter lim="800000"/>
            <a:headEnd/>
            <a:tailEnd/>
          </a:ln>
          <a:effectLst/>
        </p:spPr>
        <p:txBody>
          <a:bodyPr wrap="none">
            <a:spAutoFit/>
          </a:bodyPr>
          <a:lstStyle/>
          <a:p>
            <a:r>
              <a:rPr lang="en-GB" b="1" dirty="0">
                <a:solidFill>
                  <a:schemeClr val="hlink"/>
                </a:solidFill>
              </a:rPr>
              <a:t>Key dissemination routes</a:t>
            </a:r>
          </a:p>
          <a:p>
            <a:r>
              <a:rPr lang="en-GB" dirty="0">
                <a:solidFill>
                  <a:schemeClr val="hlink"/>
                </a:solidFill>
              </a:rPr>
              <a:t>Web: www.wossac.com</a:t>
            </a:r>
          </a:p>
          <a:p>
            <a:r>
              <a:rPr lang="en-GB" dirty="0">
                <a:solidFill>
                  <a:schemeClr val="hlink"/>
                </a:solidFill>
              </a:rPr>
              <a:t>Journal articles</a:t>
            </a:r>
          </a:p>
          <a:p>
            <a:r>
              <a:rPr lang="en-GB" dirty="0">
                <a:solidFill>
                  <a:schemeClr val="hlink"/>
                </a:solidFill>
              </a:rPr>
              <a:t>Learned Society Bulletins</a:t>
            </a:r>
          </a:p>
          <a:p>
            <a:r>
              <a:rPr lang="en-GB" dirty="0">
                <a:solidFill>
                  <a:schemeClr val="hlink"/>
                </a:solidFill>
              </a:rPr>
              <a:t>Expert users network</a:t>
            </a:r>
          </a:p>
          <a:p>
            <a:r>
              <a:rPr lang="en-GB" dirty="0">
                <a:solidFill>
                  <a:schemeClr val="hlink"/>
                </a:solidFill>
              </a:rPr>
              <a:t>African Soil Atlas</a:t>
            </a:r>
          </a:p>
        </p:txBody>
      </p:sp>
      <p:sp>
        <p:nvSpPr>
          <p:cNvPr id="2" name="Right Arrow 1"/>
          <p:cNvSpPr/>
          <p:nvPr/>
        </p:nvSpPr>
        <p:spPr>
          <a:xfrm>
            <a:off x="4283968" y="2996952"/>
            <a:ext cx="576064" cy="2880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4821" name="Rectangle 5"/>
          <p:cNvSpPr>
            <a:spLocks noChangeArrowheads="1"/>
          </p:cNvSpPr>
          <p:nvPr/>
        </p:nvSpPr>
        <p:spPr bwMode="auto">
          <a:xfrm>
            <a:off x="6587678" y="68431"/>
            <a:ext cx="2448818" cy="1200329"/>
          </a:xfrm>
          <a:prstGeom prst="rect">
            <a:avLst/>
          </a:prstGeom>
          <a:noFill/>
          <a:ln w="9525">
            <a:noFill/>
            <a:miter lim="800000"/>
            <a:headEnd/>
            <a:tailEnd/>
          </a:ln>
          <a:effectLst/>
        </p:spPr>
        <p:txBody>
          <a:bodyPr wrap="square">
            <a:spAutoFit/>
          </a:bodyPr>
          <a:lstStyle/>
          <a:p>
            <a:r>
              <a:rPr lang="en-GB" dirty="0">
                <a:solidFill>
                  <a:schemeClr val="hlink"/>
                </a:solidFill>
              </a:rPr>
              <a:t>Archive items now recorded in central catalogue database,</a:t>
            </a:r>
          </a:p>
          <a:p>
            <a:r>
              <a:rPr lang="en-GB" dirty="0">
                <a:solidFill>
                  <a:schemeClr val="hlink"/>
                </a:solidFill>
              </a:rPr>
              <a:t>searchable on web</a:t>
            </a:r>
          </a:p>
        </p:txBody>
      </p:sp>
      <p:pic>
        <p:nvPicPr>
          <p:cNvPr id="24581" name="Picture 5" descr="Africa Atla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9762">
            <a:off x="6316276" y="4816153"/>
            <a:ext cx="1995488"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1405">
            <a:off x="7566987" y="4288429"/>
            <a:ext cx="1231434" cy="1824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88985">
            <a:off x="317059" y="1172811"/>
            <a:ext cx="1758602" cy="1758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5" cstate="print"/>
          <a:srcRect/>
          <a:stretch>
            <a:fillRect/>
          </a:stretch>
        </p:blipFill>
        <p:spPr bwMode="auto">
          <a:xfrm>
            <a:off x="6871585" y="44624"/>
            <a:ext cx="2216121" cy="1944216"/>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sp>
        <p:nvSpPr>
          <p:cNvPr id="30723" name="Rectangle 3"/>
          <p:cNvSpPr>
            <a:spLocks noGrp="1" noChangeArrowheads="1"/>
          </p:cNvSpPr>
          <p:nvPr>
            <p:ph type="title"/>
          </p:nvPr>
        </p:nvSpPr>
        <p:spPr>
          <a:xfrm>
            <a:off x="251520" y="116632"/>
            <a:ext cx="6048375" cy="1143000"/>
          </a:xfrm>
        </p:spPr>
        <p:txBody>
          <a:bodyPr/>
          <a:lstStyle/>
          <a:p>
            <a:r>
              <a:rPr lang="en-GB" dirty="0"/>
              <a:t>What is WOSSAC?</a:t>
            </a: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5535">
            <a:off x="1043608" y="2579131"/>
            <a:ext cx="142875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5667">
            <a:off x="3857625" y="2300288"/>
            <a:ext cx="1428750" cy="2257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07494">
            <a:off x="5503056" y="2875057"/>
            <a:ext cx="2476589"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7063" y="1001270"/>
            <a:ext cx="1428750"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213656">
            <a:off x="2123728" y="3742300"/>
            <a:ext cx="1428750" cy="2333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71335">
            <a:off x="3901888" y="683318"/>
            <a:ext cx="1428750" cy="1419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32351">
            <a:off x="4392770" y="4350088"/>
            <a:ext cx="1905000" cy="1876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3"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658605">
            <a:off x="350995" y="4495659"/>
            <a:ext cx="1405668" cy="146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74104">
            <a:off x="7361117" y="2304230"/>
            <a:ext cx="1380477" cy="82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761" y="2420888"/>
            <a:ext cx="3068789" cy="33800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5843" name="Rectangle 3"/>
          <p:cNvSpPr>
            <a:spLocks noChangeArrowheads="1"/>
          </p:cNvSpPr>
          <p:nvPr/>
        </p:nvSpPr>
        <p:spPr bwMode="auto">
          <a:xfrm>
            <a:off x="6072198" y="1340768"/>
            <a:ext cx="2347937" cy="641350"/>
          </a:xfrm>
          <a:prstGeom prst="rect">
            <a:avLst/>
          </a:prstGeom>
          <a:noFill/>
          <a:ln w="9525">
            <a:noFill/>
            <a:miter lim="800000"/>
            <a:headEnd/>
            <a:tailEnd/>
          </a:ln>
          <a:effectLst/>
        </p:spPr>
        <p:txBody>
          <a:bodyPr wrap="square">
            <a:spAutoFit/>
          </a:bodyPr>
          <a:lstStyle/>
          <a:p>
            <a:r>
              <a:rPr lang="en-GB" b="1" dirty="0">
                <a:solidFill>
                  <a:schemeClr val="hlink"/>
                </a:solidFill>
              </a:rPr>
              <a:t>Overview Internet mapping tool</a:t>
            </a:r>
          </a:p>
        </p:txBody>
      </p:sp>
      <p:sp>
        <p:nvSpPr>
          <p:cNvPr id="35846" name="Rectangle 6"/>
          <p:cNvSpPr>
            <a:spLocks noChangeArrowheads="1"/>
          </p:cNvSpPr>
          <p:nvPr/>
        </p:nvSpPr>
        <p:spPr bwMode="auto">
          <a:xfrm>
            <a:off x="1331640" y="4437112"/>
            <a:ext cx="2016125" cy="1477328"/>
          </a:xfrm>
          <a:prstGeom prst="rect">
            <a:avLst/>
          </a:prstGeom>
          <a:noFill/>
          <a:ln w="9525">
            <a:noFill/>
            <a:miter lim="800000"/>
            <a:headEnd/>
            <a:tailEnd/>
          </a:ln>
          <a:effectLst/>
        </p:spPr>
        <p:txBody>
          <a:bodyPr>
            <a:spAutoFit/>
          </a:bodyPr>
          <a:lstStyle/>
          <a:p>
            <a:r>
              <a:rPr lang="en-GB" dirty="0">
                <a:solidFill>
                  <a:schemeClr val="hlink"/>
                </a:solidFill>
              </a:rPr>
              <a:t>Simple dynamic overview map with item detail summary and access if digitised</a:t>
            </a:r>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10498" y="1313700"/>
            <a:ext cx="3564827" cy="298184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GB" dirty="0"/>
              <a:t>Map searches of holdings</a:t>
            </a:r>
          </a:p>
        </p:txBody>
      </p:sp>
      <p:sp>
        <p:nvSpPr>
          <p:cNvPr id="35845" name="Line 5"/>
          <p:cNvSpPr>
            <a:spLocks noChangeShapeType="1"/>
          </p:cNvSpPr>
          <p:nvPr/>
        </p:nvSpPr>
        <p:spPr bwMode="auto">
          <a:xfrm>
            <a:off x="3491880" y="3140968"/>
            <a:ext cx="2592288" cy="648072"/>
          </a:xfrm>
          <a:prstGeom prst="line">
            <a:avLst/>
          </a:prstGeom>
          <a:ln>
            <a:headEnd/>
            <a:tailEnd type="stealth" w="lg" len="lg"/>
          </a:ln>
        </p:spPr>
        <p:style>
          <a:lnRef idx="1">
            <a:schemeClr val="dk1"/>
          </a:lnRef>
          <a:fillRef idx="0">
            <a:schemeClr val="dk1"/>
          </a:fillRef>
          <a:effectRef idx="0">
            <a:schemeClr val="dk1"/>
          </a:effectRef>
          <a:fontRef idx="minor">
            <a:schemeClr val="tx1"/>
          </a:fontRef>
        </p:style>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5566352" y="5949280"/>
            <a:ext cx="3577648" cy="340735"/>
          </a:xfrm>
          <a:prstGeom prst="rect">
            <a:avLst/>
          </a:prstGeom>
          <a:noFill/>
          <a:ln w="12700" cap="sq">
            <a:noFill/>
            <a:miter lim="800000"/>
            <a:headEnd type="none" w="sm" len="sm"/>
            <a:tailEnd type="none" w="sm" len="sm"/>
          </a:ln>
          <a:effectLst/>
        </p:spPr>
        <p:txBody>
          <a:bodyPr wrap="none" lIns="93600" tIns="46800" rIns="93600" bIns="46800">
            <a:spAutoFit/>
          </a:bodyPr>
          <a:lstStyle/>
          <a:p>
            <a:r>
              <a:rPr lang="en-GB" sz="1600" dirty="0">
                <a:solidFill>
                  <a:schemeClr val="tx2"/>
                </a:solidFill>
              </a:rPr>
              <a:t>See http://www.wossac.com/blog.cfm</a:t>
            </a:r>
          </a:p>
        </p:txBody>
      </p:sp>
      <p:sp>
        <p:nvSpPr>
          <p:cNvPr id="2" name="Title 1"/>
          <p:cNvSpPr>
            <a:spLocks noGrp="1"/>
          </p:cNvSpPr>
          <p:nvPr>
            <p:ph type="title"/>
          </p:nvPr>
        </p:nvSpPr>
        <p:spPr/>
        <p:txBody>
          <a:bodyPr/>
          <a:lstStyle/>
          <a:p>
            <a:r>
              <a:rPr lang="en-GB" dirty="0"/>
              <a:t>Queens Anniversary Award - 2018</a:t>
            </a:r>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6395" y="1592188"/>
            <a:ext cx="2936773" cy="36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448172"/>
            <a:ext cx="5187696" cy="39250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306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60" name="Object 8"/>
          <p:cNvGraphicFramePr>
            <a:graphicFrameLocks noGrp="1" noChangeAspect="1"/>
          </p:cNvGraphicFramePr>
          <p:nvPr>
            <p:ph idx="4294967295"/>
            <p:extLst>
              <p:ext uri="{D42A27DB-BD31-4B8C-83A1-F6EECF244321}">
                <p14:modId xmlns:p14="http://schemas.microsoft.com/office/powerpoint/2010/main" val="1802295555"/>
              </p:ext>
            </p:extLst>
          </p:nvPr>
        </p:nvGraphicFramePr>
        <p:xfrm>
          <a:off x="443991" y="0"/>
          <a:ext cx="6437312" cy="6858000"/>
        </p:xfrm>
        <a:graphic>
          <a:graphicData uri="http://schemas.openxmlformats.org/presentationml/2006/ole">
            <mc:AlternateContent xmlns:mc="http://schemas.openxmlformats.org/markup-compatibility/2006">
              <mc:Choice xmlns:v="urn:schemas-microsoft-com:vml" Requires="v">
                <p:oleObj name="CorelDRAW" r:id="rId3" imgW="3078000" imgH="5145840" progId="CorelDraw.Graphic.12">
                  <p:embed/>
                </p:oleObj>
              </mc:Choice>
              <mc:Fallback>
                <p:oleObj name="CorelDRAW" r:id="rId3" imgW="3078000" imgH="5145840"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91" y="0"/>
                        <a:ext cx="6437312" cy="68580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3563" name="Text Box 11"/>
          <p:cNvSpPr txBox="1">
            <a:spLocks noChangeArrowheads="1"/>
          </p:cNvSpPr>
          <p:nvPr/>
        </p:nvSpPr>
        <p:spPr bwMode="auto">
          <a:xfrm rot="16200000">
            <a:off x="2936132" y="5085743"/>
            <a:ext cx="820737"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Mar, 2005</a:t>
            </a:r>
          </a:p>
        </p:txBody>
      </p:sp>
      <p:sp>
        <p:nvSpPr>
          <p:cNvPr id="23566" name="Text Box 14"/>
          <p:cNvSpPr txBox="1">
            <a:spLocks noChangeArrowheads="1"/>
          </p:cNvSpPr>
          <p:nvPr/>
        </p:nvSpPr>
        <p:spPr bwMode="auto">
          <a:xfrm rot="16200000">
            <a:off x="2248647" y="5870740"/>
            <a:ext cx="806450"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Jan, 2004</a:t>
            </a:r>
          </a:p>
        </p:txBody>
      </p:sp>
      <p:sp>
        <p:nvSpPr>
          <p:cNvPr id="23567" name="Text Box 15"/>
          <p:cNvSpPr txBox="1">
            <a:spLocks noChangeArrowheads="1"/>
          </p:cNvSpPr>
          <p:nvPr/>
        </p:nvSpPr>
        <p:spPr bwMode="auto">
          <a:xfrm>
            <a:off x="2732834" y="5918366"/>
            <a:ext cx="1274762" cy="549275"/>
          </a:xfrm>
          <a:prstGeom prst="rect">
            <a:avLst/>
          </a:prstGeom>
          <a:noFill/>
          <a:ln w="9525">
            <a:noFill/>
            <a:miter lim="800000"/>
            <a:headEnd/>
            <a:tailEnd/>
          </a:ln>
          <a:effectLst/>
        </p:spPr>
        <p:txBody>
          <a:bodyPr wrap="none">
            <a:spAutoFit/>
          </a:bodyPr>
          <a:lstStyle/>
          <a:p>
            <a:r>
              <a:rPr lang="en-GB" sz="1000" dirty="0"/>
              <a:t>Formal project</a:t>
            </a:r>
          </a:p>
          <a:p>
            <a:r>
              <a:rPr lang="en-GB" sz="1000" dirty="0"/>
              <a:t>   commencement;</a:t>
            </a:r>
          </a:p>
          <a:p>
            <a:r>
              <a:rPr lang="en-GB" sz="1000" dirty="0"/>
              <a:t>Meet British Library</a:t>
            </a:r>
          </a:p>
        </p:txBody>
      </p:sp>
      <p:sp>
        <p:nvSpPr>
          <p:cNvPr id="23568" name="Text Box 16"/>
          <p:cNvSpPr txBox="1">
            <a:spLocks noChangeArrowheads="1"/>
          </p:cNvSpPr>
          <p:nvPr/>
        </p:nvSpPr>
        <p:spPr bwMode="auto">
          <a:xfrm>
            <a:off x="3427463" y="5277037"/>
            <a:ext cx="1071562" cy="396875"/>
          </a:xfrm>
          <a:prstGeom prst="rect">
            <a:avLst/>
          </a:prstGeom>
          <a:noFill/>
          <a:ln w="9525">
            <a:noFill/>
            <a:miter lim="800000"/>
            <a:headEnd/>
            <a:tailEnd/>
          </a:ln>
          <a:effectLst/>
        </p:spPr>
        <p:txBody>
          <a:bodyPr wrap="none">
            <a:spAutoFit/>
          </a:bodyPr>
          <a:lstStyle/>
          <a:p>
            <a:r>
              <a:rPr lang="en-GB" sz="1000"/>
              <a:t>Website ready</a:t>
            </a:r>
          </a:p>
          <a:p>
            <a:r>
              <a:rPr lang="en-GB" sz="1000"/>
              <a:t>   (wossac.com)</a:t>
            </a:r>
          </a:p>
        </p:txBody>
      </p:sp>
      <p:sp>
        <p:nvSpPr>
          <p:cNvPr id="23569" name="Text Box 17"/>
          <p:cNvSpPr txBox="1">
            <a:spLocks noChangeArrowheads="1"/>
          </p:cNvSpPr>
          <p:nvPr/>
        </p:nvSpPr>
        <p:spPr bwMode="auto">
          <a:xfrm rot="16200000">
            <a:off x="1072805" y="5044889"/>
            <a:ext cx="806450"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Jan, 2005</a:t>
            </a:r>
          </a:p>
        </p:txBody>
      </p:sp>
      <p:sp>
        <p:nvSpPr>
          <p:cNvPr id="23570" name="Text Box 18"/>
          <p:cNvSpPr txBox="1">
            <a:spLocks noChangeArrowheads="1"/>
          </p:cNvSpPr>
          <p:nvPr/>
        </p:nvSpPr>
        <p:spPr bwMode="auto">
          <a:xfrm>
            <a:off x="1556992" y="4930589"/>
            <a:ext cx="1292225" cy="701675"/>
          </a:xfrm>
          <a:prstGeom prst="rect">
            <a:avLst/>
          </a:prstGeom>
          <a:noFill/>
          <a:ln w="9525">
            <a:noFill/>
            <a:miter lim="800000"/>
            <a:headEnd/>
            <a:tailEnd/>
          </a:ln>
          <a:effectLst/>
        </p:spPr>
        <p:txBody>
          <a:bodyPr wrap="none">
            <a:spAutoFit/>
          </a:bodyPr>
          <a:lstStyle/>
          <a:p>
            <a:r>
              <a:rPr lang="en-GB" sz="1000"/>
              <a:t>BSSS £5k grant</a:t>
            </a:r>
          </a:p>
          <a:p>
            <a:r>
              <a:rPr lang="en-GB" sz="1000"/>
              <a:t>HTSPE £8.5k 8staff</a:t>
            </a:r>
          </a:p>
          <a:p>
            <a:r>
              <a:rPr lang="en-GB" sz="1000"/>
              <a:t>Received HTSPE &amp;</a:t>
            </a:r>
          </a:p>
          <a:p>
            <a:r>
              <a:rPr lang="en-GB" sz="1000"/>
              <a:t>   SRI Accessions</a:t>
            </a:r>
          </a:p>
        </p:txBody>
      </p:sp>
      <p:sp>
        <p:nvSpPr>
          <p:cNvPr id="23572" name="Text Box 20"/>
          <p:cNvSpPr txBox="1">
            <a:spLocks noChangeArrowheads="1"/>
          </p:cNvSpPr>
          <p:nvPr/>
        </p:nvSpPr>
        <p:spPr bwMode="auto">
          <a:xfrm rot="16200000">
            <a:off x="3772645" y="6219825"/>
            <a:ext cx="844550"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a:t>May, 2003</a:t>
            </a:r>
          </a:p>
        </p:txBody>
      </p:sp>
      <p:sp>
        <p:nvSpPr>
          <p:cNvPr id="23573" name="Text Box 21"/>
          <p:cNvSpPr txBox="1">
            <a:spLocks noChangeArrowheads="1"/>
          </p:cNvSpPr>
          <p:nvPr/>
        </p:nvSpPr>
        <p:spPr bwMode="auto">
          <a:xfrm rot="16200000">
            <a:off x="1041849" y="6180679"/>
            <a:ext cx="868362"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Sept, 2003</a:t>
            </a:r>
          </a:p>
        </p:txBody>
      </p:sp>
      <p:sp>
        <p:nvSpPr>
          <p:cNvPr id="23574" name="Text Box 22"/>
          <p:cNvSpPr txBox="1">
            <a:spLocks noChangeArrowheads="1"/>
          </p:cNvSpPr>
          <p:nvPr/>
        </p:nvSpPr>
        <p:spPr bwMode="auto">
          <a:xfrm>
            <a:off x="1556992" y="6419598"/>
            <a:ext cx="1246188" cy="396875"/>
          </a:xfrm>
          <a:prstGeom prst="rect">
            <a:avLst/>
          </a:prstGeom>
          <a:noFill/>
          <a:ln w="9525">
            <a:noFill/>
            <a:miter lim="800000"/>
            <a:headEnd/>
            <a:tailEnd/>
          </a:ln>
          <a:effectLst/>
        </p:spPr>
        <p:txBody>
          <a:bodyPr wrap="none">
            <a:spAutoFit/>
          </a:bodyPr>
          <a:lstStyle/>
          <a:p>
            <a:r>
              <a:rPr lang="en-GB" sz="1000"/>
              <a:t>BSSS £10k grant</a:t>
            </a:r>
          </a:p>
          <a:p>
            <a:r>
              <a:rPr lang="en-GB" sz="1000"/>
              <a:t>Archivist employed</a:t>
            </a:r>
          </a:p>
        </p:txBody>
      </p:sp>
      <p:sp>
        <p:nvSpPr>
          <p:cNvPr id="23575" name="Text Box 23"/>
          <p:cNvSpPr txBox="1">
            <a:spLocks noChangeArrowheads="1"/>
          </p:cNvSpPr>
          <p:nvPr/>
        </p:nvSpPr>
        <p:spPr bwMode="auto">
          <a:xfrm rot="16200000">
            <a:off x="2044152" y="4044099"/>
            <a:ext cx="796925"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Oct, 2005</a:t>
            </a:r>
          </a:p>
        </p:txBody>
      </p:sp>
      <p:sp>
        <p:nvSpPr>
          <p:cNvPr id="23576" name="Text Box 24"/>
          <p:cNvSpPr txBox="1">
            <a:spLocks noChangeArrowheads="1"/>
          </p:cNvSpPr>
          <p:nvPr/>
        </p:nvSpPr>
        <p:spPr bwMode="auto">
          <a:xfrm>
            <a:off x="1925390" y="4526707"/>
            <a:ext cx="1053495" cy="400110"/>
          </a:xfrm>
          <a:prstGeom prst="rect">
            <a:avLst/>
          </a:prstGeom>
          <a:noFill/>
          <a:ln w="9525">
            <a:noFill/>
            <a:miter lim="800000"/>
            <a:headEnd/>
            <a:tailEnd/>
          </a:ln>
          <a:effectLst/>
        </p:spPr>
        <p:txBody>
          <a:bodyPr wrap="none">
            <a:spAutoFit/>
          </a:bodyPr>
          <a:lstStyle/>
          <a:p>
            <a:pPr algn="ctr"/>
            <a:r>
              <a:rPr lang="en-GB" sz="1000" dirty="0"/>
              <a:t>WOSSAC</a:t>
            </a:r>
          </a:p>
          <a:p>
            <a:pPr algn="ctr"/>
            <a:r>
              <a:rPr lang="en-GB" sz="1000" dirty="0"/>
              <a:t>   Launch event</a:t>
            </a:r>
          </a:p>
        </p:txBody>
      </p:sp>
      <p:sp>
        <p:nvSpPr>
          <p:cNvPr id="23577" name="Text Box 25"/>
          <p:cNvSpPr txBox="1">
            <a:spLocks noChangeArrowheads="1"/>
          </p:cNvSpPr>
          <p:nvPr/>
        </p:nvSpPr>
        <p:spPr bwMode="auto">
          <a:xfrm rot="16200000">
            <a:off x="4075906" y="4652167"/>
            <a:ext cx="830263"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July, 2005</a:t>
            </a:r>
          </a:p>
        </p:txBody>
      </p:sp>
      <p:sp>
        <p:nvSpPr>
          <p:cNvPr id="23578" name="Text Box 26"/>
          <p:cNvSpPr txBox="1">
            <a:spLocks noChangeArrowheads="1"/>
          </p:cNvSpPr>
          <p:nvPr/>
        </p:nvSpPr>
        <p:spPr bwMode="auto">
          <a:xfrm>
            <a:off x="4572000" y="4868861"/>
            <a:ext cx="1103313" cy="396875"/>
          </a:xfrm>
          <a:prstGeom prst="rect">
            <a:avLst/>
          </a:prstGeom>
          <a:noFill/>
          <a:ln w="9525">
            <a:noFill/>
            <a:miter lim="800000"/>
            <a:headEnd/>
            <a:tailEnd/>
          </a:ln>
          <a:effectLst/>
        </p:spPr>
        <p:txBody>
          <a:bodyPr wrap="none">
            <a:spAutoFit/>
          </a:bodyPr>
          <a:lstStyle/>
          <a:p>
            <a:r>
              <a:rPr lang="en-GB" sz="1000"/>
              <a:t>HTSPE Phase 2</a:t>
            </a:r>
          </a:p>
          <a:p>
            <a:r>
              <a:rPr lang="en-GB" sz="1000"/>
              <a:t>   £6k 4staff</a:t>
            </a:r>
          </a:p>
        </p:txBody>
      </p:sp>
      <p:sp>
        <p:nvSpPr>
          <p:cNvPr id="23581" name="Text Box 29"/>
          <p:cNvSpPr txBox="1">
            <a:spLocks noChangeArrowheads="1"/>
          </p:cNvSpPr>
          <p:nvPr/>
        </p:nvSpPr>
        <p:spPr bwMode="auto">
          <a:xfrm rot="16200000">
            <a:off x="4369545" y="5618346"/>
            <a:ext cx="820737"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a:t>Mar, 2004</a:t>
            </a:r>
          </a:p>
        </p:txBody>
      </p:sp>
      <p:sp>
        <p:nvSpPr>
          <p:cNvPr id="23582" name="Text Box 30"/>
          <p:cNvSpPr txBox="1">
            <a:spLocks noChangeArrowheads="1"/>
          </p:cNvSpPr>
          <p:nvPr/>
        </p:nvSpPr>
        <p:spPr bwMode="auto">
          <a:xfrm>
            <a:off x="4860876" y="5831865"/>
            <a:ext cx="1147762" cy="396875"/>
          </a:xfrm>
          <a:prstGeom prst="rect">
            <a:avLst/>
          </a:prstGeom>
          <a:noFill/>
          <a:ln w="9525">
            <a:noFill/>
            <a:miter lim="800000"/>
            <a:headEnd/>
            <a:tailEnd/>
          </a:ln>
          <a:effectLst/>
        </p:spPr>
        <p:txBody>
          <a:bodyPr wrap="none">
            <a:spAutoFit/>
          </a:bodyPr>
          <a:lstStyle/>
          <a:p>
            <a:r>
              <a:rPr lang="en-GB" sz="1000"/>
              <a:t>Cranfield Library</a:t>
            </a:r>
          </a:p>
          <a:p>
            <a:r>
              <a:rPr lang="en-GB" sz="1000"/>
              <a:t>MAGIC meetings</a:t>
            </a:r>
          </a:p>
        </p:txBody>
      </p:sp>
      <p:sp>
        <p:nvSpPr>
          <p:cNvPr id="23587" name="Text Box 35"/>
          <p:cNvSpPr txBox="1">
            <a:spLocks noChangeArrowheads="1"/>
          </p:cNvSpPr>
          <p:nvPr/>
        </p:nvSpPr>
        <p:spPr bwMode="auto">
          <a:xfrm rot="16200000">
            <a:off x="4801071" y="3824467"/>
            <a:ext cx="820738"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Mar, 2006</a:t>
            </a:r>
          </a:p>
        </p:txBody>
      </p:sp>
      <p:sp>
        <p:nvSpPr>
          <p:cNvPr id="23588" name="Text Box 36"/>
          <p:cNvSpPr txBox="1">
            <a:spLocks noChangeArrowheads="1"/>
          </p:cNvSpPr>
          <p:nvPr/>
        </p:nvSpPr>
        <p:spPr bwMode="auto">
          <a:xfrm>
            <a:off x="4727241" y="4371363"/>
            <a:ext cx="1077913" cy="244475"/>
          </a:xfrm>
          <a:prstGeom prst="rect">
            <a:avLst/>
          </a:prstGeom>
          <a:noFill/>
          <a:ln w="9525">
            <a:noFill/>
            <a:miter lim="800000"/>
            <a:headEnd/>
            <a:tailEnd/>
          </a:ln>
          <a:effectLst/>
        </p:spPr>
        <p:txBody>
          <a:bodyPr wrap="none">
            <a:spAutoFit/>
          </a:bodyPr>
          <a:lstStyle/>
          <a:p>
            <a:r>
              <a:rPr lang="en-GB" sz="1000" dirty="0"/>
              <a:t>NRI Accessions</a:t>
            </a:r>
          </a:p>
        </p:txBody>
      </p:sp>
      <p:sp>
        <p:nvSpPr>
          <p:cNvPr id="23590" name="Text Box 38"/>
          <p:cNvSpPr txBox="1">
            <a:spLocks noChangeArrowheads="1"/>
          </p:cNvSpPr>
          <p:nvPr/>
        </p:nvSpPr>
        <p:spPr bwMode="auto">
          <a:xfrm rot="16200000">
            <a:off x="3247262" y="3585297"/>
            <a:ext cx="504825" cy="269875"/>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2008</a:t>
            </a:r>
          </a:p>
        </p:txBody>
      </p:sp>
      <p:sp>
        <p:nvSpPr>
          <p:cNvPr id="23591" name="Text Box 39"/>
          <p:cNvSpPr txBox="1">
            <a:spLocks noChangeArrowheads="1"/>
          </p:cNvSpPr>
          <p:nvPr/>
        </p:nvSpPr>
        <p:spPr bwMode="auto">
          <a:xfrm>
            <a:off x="3019364" y="3901209"/>
            <a:ext cx="1043876" cy="400110"/>
          </a:xfrm>
          <a:prstGeom prst="rect">
            <a:avLst/>
          </a:prstGeom>
          <a:noFill/>
          <a:ln w="9525">
            <a:noFill/>
            <a:miter lim="800000"/>
            <a:headEnd/>
            <a:tailEnd/>
          </a:ln>
          <a:effectLst/>
        </p:spPr>
        <p:txBody>
          <a:bodyPr wrap="none">
            <a:spAutoFit/>
          </a:bodyPr>
          <a:lstStyle/>
          <a:p>
            <a:pPr algn="ctr"/>
            <a:r>
              <a:rPr lang="en-GB" sz="1000" dirty="0"/>
              <a:t>Move to</a:t>
            </a:r>
          </a:p>
          <a:p>
            <a:pPr algn="ctr"/>
            <a:r>
              <a:rPr lang="en-GB" sz="1000" dirty="0"/>
              <a:t>Cranfield starts</a:t>
            </a:r>
          </a:p>
        </p:txBody>
      </p:sp>
      <p:sp>
        <p:nvSpPr>
          <p:cNvPr id="26" name="Text Box 40"/>
          <p:cNvSpPr txBox="1">
            <a:spLocks noChangeArrowheads="1"/>
          </p:cNvSpPr>
          <p:nvPr/>
        </p:nvSpPr>
        <p:spPr bwMode="auto">
          <a:xfrm rot="16200000">
            <a:off x="3150147" y="2548391"/>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2011</a:t>
            </a:r>
          </a:p>
        </p:txBody>
      </p:sp>
      <p:sp>
        <p:nvSpPr>
          <p:cNvPr id="27" name="Text Box 41"/>
          <p:cNvSpPr txBox="1">
            <a:spLocks noChangeArrowheads="1"/>
          </p:cNvSpPr>
          <p:nvPr/>
        </p:nvSpPr>
        <p:spPr bwMode="auto">
          <a:xfrm>
            <a:off x="2978885" y="2857186"/>
            <a:ext cx="1253869" cy="553998"/>
          </a:xfrm>
          <a:prstGeom prst="rect">
            <a:avLst/>
          </a:prstGeom>
          <a:noFill/>
          <a:ln w="9525">
            <a:noFill/>
            <a:miter lim="800000"/>
            <a:headEnd/>
            <a:tailEnd/>
          </a:ln>
          <a:effectLst/>
        </p:spPr>
        <p:txBody>
          <a:bodyPr wrap="none">
            <a:spAutoFit/>
          </a:bodyPr>
          <a:lstStyle/>
          <a:p>
            <a:r>
              <a:rPr lang="en-GB" sz="1000" dirty="0"/>
              <a:t>Capture of Sudan</a:t>
            </a:r>
          </a:p>
          <a:p>
            <a:r>
              <a:rPr lang="en-GB" sz="1000" dirty="0"/>
              <a:t>Tanzania &amp; Jordan</a:t>
            </a:r>
          </a:p>
          <a:p>
            <a:r>
              <a:rPr lang="en-GB" sz="1000" dirty="0"/>
              <a:t>items</a:t>
            </a:r>
          </a:p>
        </p:txBody>
      </p:sp>
      <p:sp>
        <p:nvSpPr>
          <p:cNvPr id="28" name="Text Box 40"/>
          <p:cNvSpPr txBox="1">
            <a:spLocks noChangeArrowheads="1"/>
          </p:cNvSpPr>
          <p:nvPr/>
        </p:nvSpPr>
        <p:spPr bwMode="auto">
          <a:xfrm rot="16200000">
            <a:off x="4421897" y="2788518"/>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2010</a:t>
            </a:r>
          </a:p>
        </p:txBody>
      </p:sp>
      <p:sp>
        <p:nvSpPr>
          <p:cNvPr id="29" name="Text Box 41"/>
          <p:cNvSpPr txBox="1">
            <a:spLocks noChangeArrowheads="1"/>
          </p:cNvSpPr>
          <p:nvPr/>
        </p:nvSpPr>
        <p:spPr bwMode="auto">
          <a:xfrm>
            <a:off x="4250635" y="3097313"/>
            <a:ext cx="825867" cy="246221"/>
          </a:xfrm>
          <a:prstGeom prst="rect">
            <a:avLst/>
          </a:prstGeom>
          <a:noFill/>
          <a:ln w="9525">
            <a:noFill/>
            <a:miter lim="800000"/>
            <a:headEnd/>
            <a:tailEnd/>
          </a:ln>
          <a:effectLst/>
        </p:spPr>
        <p:txBody>
          <a:bodyPr wrap="none">
            <a:spAutoFit/>
          </a:bodyPr>
          <a:lstStyle/>
          <a:p>
            <a:r>
              <a:rPr lang="en-GB" sz="1000" dirty="0"/>
              <a:t>@Cranfield</a:t>
            </a:r>
          </a:p>
        </p:txBody>
      </p:sp>
      <p:sp>
        <p:nvSpPr>
          <p:cNvPr id="30" name="Text Box 40"/>
          <p:cNvSpPr txBox="1">
            <a:spLocks noChangeArrowheads="1"/>
          </p:cNvSpPr>
          <p:nvPr/>
        </p:nvSpPr>
        <p:spPr bwMode="auto">
          <a:xfrm rot="16200000">
            <a:off x="2204782" y="3011261"/>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2010</a:t>
            </a:r>
          </a:p>
        </p:txBody>
      </p:sp>
      <p:sp>
        <p:nvSpPr>
          <p:cNvPr id="31" name="Text Box 41"/>
          <p:cNvSpPr txBox="1">
            <a:spLocks noChangeArrowheads="1"/>
          </p:cNvSpPr>
          <p:nvPr/>
        </p:nvSpPr>
        <p:spPr bwMode="auto">
          <a:xfrm>
            <a:off x="2033520" y="3320056"/>
            <a:ext cx="835485" cy="400110"/>
          </a:xfrm>
          <a:prstGeom prst="rect">
            <a:avLst/>
          </a:prstGeom>
          <a:noFill/>
          <a:ln w="9525">
            <a:noFill/>
            <a:miter lim="800000"/>
            <a:headEnd/>
            <a:tailEnd/>
          </a:ln>
          <a:effectLst/>
        </p:spPr>
        <p:txBody>
          <a:bodyPr wrap="none">
            <a:spAutoFit/>
          </a:bodyPr>
          <a:lstStyle/>
          <a:p>
            <a:r>
              <a:rPr lang="en-GB" sz="1000" dirty="0"/>
              <a:t>Mass</a:t>
            </a:r>
          </a:p>
          <a:p>
            <a:r>
              <a:rPr lang="en-GB" sz="1000" dirty="0"/>
              <a:t>cataloguing</a:t>
            </a:r>
          </a:p>
        </p:txBody>
      </p:sp>
      <p:sp>
        <p:nvSpPr>
          <p:cNvPr id="32" name="Text Box 40"/>
          <p:cNvSpPr txBox="1">
            <a:spLocks noChangeArrowheads="1"/>
          </p:cNvSpPr>
          <p:nvPr/>
        </p:nvSpPr>
        <p:spPr bwMode="auto">
          <a:xfrm rot="16200000">
            <a:off x="3870403" y="2060440"/>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2013</a:t>
            </a:r>
          </a:p>
        </p:txBody>
      </p:sp>
      <p:sp>
        <p:nvSpPr>
          <p:cNvPr id="33" name="Text Box 41"/>
          <p:cNvSpPr txBox="1">
            <a:spLocks noChangeArrowheads="1"/>
          </p:cNvSpPr>
          <p:nvPr/>
        </p:nvSpPr>
        <p:spPr bwMode="auto">
          <a:xfrm>
            <a:off x="3716337" y="2376700"/>
            <a:ext cx="851515" cy="400110"/>
          </a:xfrm>
          <a:prstGeom prst="rect">
            <a:avLst/>
          </a:prstGeom>
          <a:noFill/>
          <a:ln w="9525">
            <a:noFill/>
            <a:miter lim="800000"/>
            <a:headEnd/>
            <a:tailEnd/>
          </a:ln>
          <a:effectLst/>
        </p:spPr>
        <p:txBody>
          <a:bodyPr wrap="none">
            <a:spAutoFit/>
          </a:bodyPr>
          <a:lstStyle/>
          <a:p>
            <a:r>
              <a:rPr lang="en-GB" sz="1000" dirty="0"/>
              <a:t>NERC Big </a:t>
            </a:r>
          </a:p>
          <a:p>
            <a:r>
              <a:rPr lang="en-GB" sz="1000" dirty="0"/>
              <a:t>Data Award</a:t>
            </a:r>
          </a:p>
        </p:txBody>
      </p:sp>
      <p:sp>
        <p:nvSpPr>
          <p:cNvPr id="34" name="Text Box 40"/>
          <p:cNvSpPr txBox="1">
            <a:spLocks noChangeArrowheads="1"/>
          </p:cNvSpPr>
          <p:nvPr/>
        </p:nvSpPr>
        <p:spPr bwMode="auto">
          <a:xfrm rot="16200000">
            <a:off x="2860262" y="1588847"/>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2018</a:t>
            </a:r>
          </a:p>
        </p:txBody>
      </p:sp>
      <p:sp>
        <p:nvSpPr>
          <p:cNvPr id="35" name="Text Box 41"/>
          <p:cNvSpPr txBox="1">
            <a:spLocks noChangeArrowheads="1"/>
          </p:cNvSpPr>
          <p:nvPr/>
        </p:nvSpPr>
        <p:spPr bwMode="auto">
          <a:xfrm>
            <a:off x="2651872" y="1940709"/>
            <a:ext cx="859531" cy="553998"/>
          </a:xfrm>
          <a:prstGeom prst="rect">
            <a:avLst/>
          </a:prstGeom>
          <a:noFill/>
          <a:ln w="9525">
            <a:noFill/>
            <a:miter lim="800000"/>
            <a:headEnd/>
            <a:tailEnd/>
          </a:ln>
          <a:effectLst/>
        </p:spPr>
        <p:txBody>
          <a:bodyPr wrap="none">
            <a:spAutoFit/>
          </a:bodyPr>
          <a:lstStyle/>
          <a:p>
            <a:r>
              <a:rPr lang="en-GB" sz="1000" dirty="0"/>
              <a:t>Queens</a:t>
            </a:r>
          </a:p>
          <a:p>
            <a:r>
              <a:rPr lang="en-GB" sz="1000" dirty="0"/>
              <a:t>Anniversary</a:t>
            </a:r>
          </a:p>
          <a:p>
            <a:r>
              <a:rPr lang="en-GB" sz="1000" dirty="0"/>
              <a:t>Prize</a:t>
            </a:r>
          </a:p>
        </p:txBody>
      </p:sp>
      <p:sp>
        <p:nvSpPr>
          <p:cNvPr id="23571" name="Text Box 19"/>
          <p:cNvSpPr txBox="1">
            <a:spLocks noChangeArrowheads="1"/>
          </p:cNvSpPr>
          <p:nvPr/>
        </p:nvSpPr>
        <p:spPr bwMode="auto">
          <a:xfrm>
            <a:off x="4258419" y="6416675"/>
            <a:ext cx="1176338" cy="396875"/>
          </a:xfrm>
          <a:prstGeom prst="rect">
            <a:avLst/>
          </a:prstGeom>
          <a:noFill/>
          <a:ln w="9525">
            <a:noFill/>
            <a:miter lim="800000"/>
            <a:headEnd/>
            <a:tailEnd/>
          </a:ln>
          <a:effectLst/>
        </p:spPr>
        <p:txBody>
          <a:bodyPr wrap="none">
            <a:spAutoFit/>
          </a:bodyPr>
          <a:lstStyle/>
          <a:p>
            <a:r>
              <a:rPr lang="en-GB" sz="1000" dirty="0"/>
              <a:t>Advised by</a:t>
            </a:r>
          </a:p>
          <a:p>
            <a:r>
              <a:rPr lang="en-GB" sz="1000" dirty="0"/>
              <a:t>   Cranfield library</a:t>
            </a:r>
          </a:p>
        </p:txBody>
      </p:sp>
      <p:sp>
        <p:nvSpPr>
          <p:cNvPr id="36" name="Text Box 40"/>
          <p:cNvSpPr txBox="1">
            <a:spLocks noChangeArrowheads="1"/>
          </p:cNvSpPr>
          <p:nvPr/>
        </p:nvSpPr>
        <p:spPr bwMode="auto">
          <a:xfrm rot="16200000">
            <a:off x="3737995" y="682098"/>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2021</a:t>
            </a:r>
          </a:p>
        </p:txBody>
      </p:sp>
      <p:sp>
        <p:nvSpPr>
          <p:cNvPr id="37" name="Text Box 41">
            <a:extLst>
              <a:ext uri="{FF2B5EF4-FFF2-40B4-BE49-F238E27FC236}">
                <a16:creationId xmlns:a16="http://schemas.microsoft.com/office/drawing/2014/main" id="{FCF5BDA3-5DC2-4D15-8040-7550F3939FA9}"/>
              </a:ext>
            </a:extLst>
          </p:cNvPr>
          <p:cNvSpPr txBox="1">
            <a:spLocks noChangeArrowheads="1"/>
          </p:cNvSpPr>
          <p:nvPr/>
        </p:nvSpPr>
        <p:spPr bwMode="auto">
          <a:xfrm>
            <a:off x="3557656" y="999508"/>
            <a:ext cx="862737" cy="246221"/>
          </a:xfrm>
          <a:prstGeom prst="rect">
            <a:avLst/>
          </a:prstGeom>
          <a:noFill/>
          <a:ln w="9525">
            <a:noFill/>
            <a:miter lim="800000"/>
            <a:headEnd/>
            <a:tailEnd/>
          </a:ln>
          <a:effectLst/>
        </p:spPr>
        <p:txBody>
          <a:bodyPr wrap="none">
            <a:spAutoFit/>
          </a:bodyPr>
          <a:lstStyle/>
          <a:p>
            <a:r>
              <a:rPr lang="en-GB" sz="1000" dirty="0"/>
              <a:t>B121 opens</a:t>
            </a:r>
          </a:p>
        </p:txBody>
      </p:sp>
      <p:sp>
        <p:nvSpPr>
          <p:cNvPr id="41" name="Text Box 40">
            <a:extLst>
              <a:ext uri="{FF2B5EF4-FFF2-40B4-BE49-F238E27FC236}">
                <a16:creationId xmlns:a16="http://schemas.microsoft.com/office/drawing/2014/main" id="{AE320247-6E1B-4987-95CE-0DC199496F02}"/>
              </a:ext>
            </a:extLst>
          </p:cNvPr>
          <p:cNvSpPr txBox="1">
            <a:spLocks noChangeArrowheads="1"/>
          </p:cNvSpPr>
          <p:nvPr/>
        </p:nvSpPr>
        <p:spPr bwMode="auto">
          <a:xfrm rot="16200000">
            <a:off x="3004545" y="820656"/>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2021</a:t>
            </a:r>
          </a:p>
        </p:txBody>
      </p:sp>
      <p:sp>
        <p:nvSpPr>
          <p:cNvPr id="42" name="Text Box 41">
            <a:extLst>
              <a:ext uri="{FF2B5EF4-FFF2-40B4-BE49-F238E27FC236}">
                <a16:creationId xmlns:a16="http://schemas.microsoft.com/office/drawing/2014/main" id="{26802C3E-E721-478B-BDFB-521F1DAC8EBB}"/>
              </a:ext>
            </a:extLst>
          </p:cNvPr>
          <p:cNvSpPr txBox="1">
            <a:spLocks noChangeArrowheads="1"/>
          </p:cNvSpPr>
          <p:nvPr/>
        </p:nvSpPr>
        <p:spPr bwMode="auto">
          <a:xfrm>
            <a:off x="2824206" y="1138066"/>
            <a:ext cx="949299" cy="246221"/>
          </a:xfrm>
          <a:prstGeom prst="rect">
            <a:avLst/>
          </a:prstGeom>
          <a:noFill/>
          <a:ln w="9525">
            <a:noFill/>
            <a:miter lim="800000"/>
            <a:headEnd/>
            <a:tailEnd/>
          </a:ln>
          <a:effectLst/>
        </p:spPr>
        <p:txBody>
          <a:bodyPr wrap="none">
            <a:spAutoFit/>
          </a:bodyPr>
          <a:lstStyle/>
          <a:p>
            <a:r>
              <a:rPr lang="en-GB" sz="1000" dirty="0"/>
              <a:t>Inbox cleared</a:t>
            </a:r>
          </a:p>
        </p:txBody>
      </p:sp>
      <p:sp>
        <p:nvSpPr>
          <p:cNvPr id="43" name="Text Box 40">
            <a:extLst>
              <a:ext uri="{FF2B5EF4-FFF2-40B4-BE49-F238E27FC236}">
                <a16:creationId xmlns:a16="http://schemas.microsoft.com/office/drawing/2014/main" id="{CD062F03-10D5-488D-B8B1-D94A1A2883C0}"/>
              </a:ext>
            </a:extLst>
          </p:cNvPr>
          <p:cNvSpPr txBox="1">
            <a:spLocks noChangeArrowheads="1"/>
          </p:cNvSpPr>
          <p:nvPr/>
        </p:nvSpPr>
        <p:spPr bwMode="auto">
          <a:xfrm rot="16200000">
            <a:off x="4185967" y="1370050"/>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2019</a:t>
            </a:r>
          </a:p>
        </p:txBody>
      </p:sp>
      <p:sp>
        <p:nvSpPr>
          <p:cNvPr id="44" name="Text Box 41">
            <a:extLst>
              <a:ext uri="{FF2B5EF4-FFF2-40B4-BE49-F238E27FC236}">
                <a16:creationId xmlns:a16="http://schemas.microsoft.com/office/drawing/2014/main" id="{7B96C38E-9F8E-43AC-8F0B-D527F9BA52EA}"/>
              </a:ext>
            </a:extLst>
          </p:cNvPr>
          <p:cNvSpPr txBox="1">
            <a:spLocks noChangeArrowheads="1"/>
          </p:cNvSpPr>
          <p:nvPr/>
        </p:nvSpPr>
        <p:spPr bwMode="auto">
          <a:xfrm>
            <a:off x="4005628" y="1687460"/>
            <a:ext cx="909223" cy="246221"/>
          </a:xfrm>
          <a:prstGeom prst="rect">
            <a:avLst/>
          </a:prstGeom>
          <a:noFill/>
          <a:ln w="9525">
            <a:noFill/>
            <a:miter lim="800000"/>
            <a:headEnd/>
            <a:tailEnd/>
          </a:ln>
          <a:effectLst/>
        </p:spPr>
        <p:txBody>
          <a:bodyPr wrap="none">
            <a:spAutoFit/>
          </a:bodyPr>
          <a:lstStyle/>
          <a:p>
            <a:r>
              <a:rPr lang="en-GB" sz="1000" dirty="0"/>
              <a:t>New website</a:t>
            </a:r>
          </a:p>
        </p:txBody>
      </p:sp>
      <p:sp>
        <p:nvSpPr>
          <p:cNvPr id="2" name="Text Box 40">
            <a:extLst>
              <a:ext uri="{FF2B5EF4-FFF2-40B4-BE49-F238E27FC236}">
                <a16:creationId xmlns:a16="http://schemas.microsoft.com/office/drawing/2014/main" id="{F1F2AC30-A422-D57F-3E5C-879C8F7764AC}"/>
              </a:ext>
            </a:extLst>
          </p:cNvPr>
          <p:cNvSpPr txBox="1">
            <a:spLocks noChangeArrowheads="1"/>
          </p:cNvSpPr>
          <p:nvPr/>
        </p:nvSpPr>
        <p:spPr bwMode="auto">
          <a:xfrm rot="16200000">
            <a:off x="3524078" y="121321"/>
            <a:ext cx="498855" cy="261610"/>
          </a:xfrm>
          <a:prstGeom prst="rect">
            <a:avLst/>
          </a:prstGeom>
          <a:solidFill>
            <a:srgbClr val="FFCC99"/>
          </a:solidFill>
          <a:ln w="9525">
            <a:solidFill>
              <a:schemeClr val="tx1"/>
            </a:solidFill>
            <a:miter lim="800000"/>
            <a:headEnd/>
            <a:tailEnd/>
          </a:ln>
          <a:effectLst>
            <a:prstShdw prst="shdw12">
              <a:schemeClr val="bg2">
                <a:alpha val="50000"/>
              </a:schemeClr>
            </a:prstShdw>
          </a:effectLst>
        </p:spPr>
        <p:txBody>
          <a:bodyPr wrap="none">
            <a:spAutoFit/>
          </a:bodyPr>
          <a:lstStyle/>
          <a:p>
            <a:r>
              <a:rPr lang="en-GB" sz="1100" dirty="0"/>
              <a:t>2023</a:t>
            </a:r>
          </a:p>
        </p:txBody>
      </p:sp>
    </p:spTree>
    <p:extLst>
      <p:ext uri="{BB962C8B-B14F-4D97-AF65-F5344CB8AC3E}">
        <p14:creationId xmlns:p14="http://schemas.microsoft.com/office/powerpoint/2010/main" val="449928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755577" y="1268760"/>
            <a:ext cx="8280474" cy="5068888"/>
          </a:xfrm>
        </p:spPr>
        <p:txBody>
          <a:bodyPr/>
          <a:lstStyle/>
          <a:p>
            <a:pPr>
              <a:lnSpc>
                <a:spcPct val="80000"/>
              </a:lnSpc>
            </a:pPr>
            <a:r>
              <a:rPr lang="en-GB" sz="2400" dirty="0"/>
              <a:t>Secure this precious collection of maps, reports and digital media</a:t>
            </a:r>
          </a:p>
          <a:p>
            <a:pPr lvl="1">
              <a:lnSpc>
                <a:spcPct val="80000"/>
              </a:lnSpc>
            </a:pPr>
            <a:r>
              <a:rPr lang="en-GB" sz="2000" dirty="0"/>
              <a:t>Corresponding with other UK sources</a:t>
            </a:r>
          </a:p>
          <a:p>
            <a:pPr lvl="1">
              <a:lnSpc>
                <a:spcPct val="80000"/>
              </a:lnSpc>
              <a:buFontTx/>
              <a:buNone/>
            </a:pPr>
            <a:endParaRPr lang="en-GB" sz="2000" dirty="0"/>
          </a:p>
          <a:p>
            <a:pPr>
              <a:lnSpc>
                <a:spcPct val="80000"/>
              </a:lnSpc>
            </a:pPr>
            <a:r>
              <a:rPr lang="en-GB" sz="2400" dirty="0"/>
              <a:t>Develop the growing research base of WOSSAC users</a:t>
            </a:r>
          </a:p>
          <a:p>
            <a:pPr lvl="1">
              <a:lnSpc>
                <a:spcPct val="80000"/>
              </a:lnSpc>
            </a:pPr>
            <a:r>
              <a:rPr lang="en-GB" sz="2000" dirty="0"/>
              <a:t>Doctoral and Masters students world-wide, re-patriate data</a:t>
            </a:r>
          </a:p>
          <a:p>
            <a:pPr lvl="1">
              <a:lnSpc>
                <a:spcPct val="80000"/>
              </a:lnSpc>
              <a:buFontTx/>
              <a:buNone/>
            </a:pPr>
            <a:endParaRPr lang="en-GB" sz="2000" dirty="0"/>
          </a:p>
          <a:p>
            <a:pPr>
              <a:lnSpc>
                <a:spcPct val="80000"/>
              </a:lnSpc>
            </a:pPr>
            <a:r>
              <a:rPr lang="en-GB" sz="2400" dirty="0"/>
              <a:t>Undertake research to improve remote access and application of collection</a:t>
            </a:r>
          </a:p>
          <a:p>
            <a:pPr lvl="1">
              <a:lnSpc>
                <a:spcPct val="80000"/>
              </a:lnSpc>
            </a:pPr>
            <a:r>
              <a:rPr lang="en-GB" sz="2000" dirty="0"/>
              <a:t>Scanning and PDF impressions of holdings, OCR text, web services…</a:t>
            </a:r>
          </a:p>
          <a:p>
            <a:pPr lvl="1">
              <a:lnSpc>
                <a:spcPct val="80000"/>
              </a:lnSpc>
              <a:buFontTx/>
              <a:buNone/>
            </a:pPr>
            <a:endParaRPr lang="en-GB" sz="2000" dirty="0"/>
          </a:p>
          <a:p>
            <a:pPr>
              <a:lnSpc>
                <a:spcPct val="80000"/>
              </a:lnSpc>
            </a:pPr>
            <a:r>
              <a:rPr lang="en-GB" sz="2400" dirty="0"/>
              <a:t>Develop links to the 5 major holders of similar information, forming a global archive of soils information: </a:t>
            </a:r>
            <a:r>
              <a:rPr lang="en-GB" sz="1600" dirty="0"/>
              <a:t>ISRIC, IRD, ESB, FAO, USDA</a:t>
            </a:r>
          </a:p>
        </p:txBody>
      </p:sp>
      <p:sp>
        <p:nvSpPr>
          <p:cNvPr id="5" name="TextBox 4"/>
          <p:cNvSpPr txBox="1"/>
          <p:nvPr/>
        </p:nvSpPr>
        <p:spPr>
          <a:xfrm>
            <a:off x="3127638" y="5999094"/>
            <a:ext cx="6013185" cy="338554"/>
          </a:xfrm>
          <a:prstGeom prst="rect">
            <a:avLst/>
          </a:prstGeom>
          <a:noFill/>
        </p:spPr>
        <p:txBody>
          <a:bodyPr wrap="none" rtlCol="0">
            <a:spAutoFit/>
          </a:bodyPr>
          <a:lstStyle/>
          <a:p>
            <a:r>
              <a:rPr lang="en-GB" sz="1600" dirty="0">
                <a:solidFill>
                  <a:schemeClr val="bg1">
                    <a:lumMod val="50000"/>
                  </a:schemeClr>
                </a:solidFill>
              </a:rPr>
              <a:t>The issue as ever is securing funding support for these activities</a:t>
            </a:r>
          </a:p>
        </p:txBody>
      </p:sp>
      <p:sp>
        <p:nvSpPr>
          <p:cNvPr id="2" name="Title 1"/>
          <p:cNvSpPr>
            <a:spLocks noGrp="1"/>
          </p:cNvSpPr>
          <p:nvPr>
            <p:ph type="title"/>
          </p:nvPr>
        </p:nvSpPr>
        <p:spPr/>
        <p:txBody>
          <a:bodyPr/>
          <a:lstStyle/>
          <a:p>
            <a:r>
              <a:rPr lang="en-GB" dirty="0"/>
              <a:t>The Future …</a:t>
            </a:r>
          </a:p>
        </p:txBody>
      </p:sp>
      <p:sp>
        <p:nvSpPr>
          <p:cNvPr id="3" name="Rectangle 2"/>
          <p:cNvSpPr/>
          <p:nvPr/>
        </p:nvSpPr>
        <p:spPr>
          <a:xfrm>
            <a:off x="26307" y="1268760"/>
            <a:ext cx="787395" cy="923330"/>
          </a:xfrm>
          <a:prstGeom prst="rect">
            <a:avLst/>
          </a:prstGeom>
          <a:noFill/>
        </p:spPr>
        <p:txBody>
          <a:bodyPr wrap="none" lIns="91440" tIns="45720" rIns="91440" bIns="45720">
            <a:spAutoFit/>
          </a:bodyPr>
          <a:lstStyle/>
          <a:p>
            <a:pPr algn="ctr"/>
            <a:r>
              <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1.</a:t>
            </a:r>
          </a:p>
        </p:txBody>
      </p:sp>
      <p:sp>
        <p:nvSpPr>
          <p:cNvPr id="6" name="Rectangle 5"/>
          <p:cNvSpPr/>
          <p:nvPr/>
        </p:nvSpPr>
        <p:spPr>
          <a:xfrm>
            <a:off x="26307" y="2361654"/>
            <a:ext cx="787395" cy="923330"/>
          </a:xfrm>
          <a:prstGeom prst="rect">
            <a:avLst/>
          </a:prstGeom>
          <a:noFill/>
        </p:spPr>
        <p:txBody>
          <a:bodyPr wrap="none" lIns="91440" tIns="45720" rIns="91440" bIns="45720">
            <a:spAutoFit/>
          </a:bodyPr>
          <a:lstStyle/>
          <a:p>
            <a:pPr algn="ctr"/>
            <a:r>
              <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2.</a:t>
            </a:r>
          </a:p>
        </p:txBody>
      </p:sp>
      <p:sp>
        <p:nvSpPr>
          <p:cNvPr id="7" name="Rectangle 6"/>
          <p:cNvSpPr/>
          <p:nvPr/>
        </p:nvSpPr>
        <p:spPr>
          <a:xfrm>
            <a:off x="26307" y="3573016"/>
            <a:ext cx="787395" cy="923330"/>
          </a:xfrm>
          <a:prstGeom prst="rect">
            <a:avLst/>
          </a:prstGeom>
          <a:noFill/>
        </p:spPr>
        <p:txBody>
          <a:bodyPr wrap="none" lIns="91440" tIns="45720" rIns="91440" bIns="45720">
            <a:spAutoFit/>
          </a:bodyPr>
          <a:lstStyle/>
          <a:p>
            <a:pPr algn="ctr"/>
            <a:r>
              <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3.</a:t>
            </a:r>
          </a:p>
        </p:txBody>
      </p:sp>
      <p:sp>
        <p:nvSpPr>
          <p:cNvPr id="8" name="Rectangle 7"/>
          <p:cNvSpPr/>
          <p:nvPr/>
        </p:nvSpPr>
        <p:spPr>
          <a:xfrm>
            <a:off x="26307" y="4953942"/>
            <a:ext cx="787395" cy="923330"/>
          </a:xfrm>
          <a:prstGeom prst="rect">
            <a:avLst/>
          </a:prstGeom>
          <a:noFill/>
        </p:spPr>
        <p:txBody>
          <a:bodyPr wrap="none" lIns="91440" tIns="45720" rIns="91440" bIns="45720">
            <a:spAutoFit/>
          </a:bodyPr>
          <a:lstStyle/>
          <a:p>
            <a:pPr algn="ctr"/>
            <a:r>
              <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1405">
            <a:off x="7589219" y="3988147"/>
            <a:ext cx="1231434" cy="1824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88985">
            <a:off x="465836" y="494182"/>
            <a:ext cx="1758602" cy="1758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45535">
            <a:off x="843987" y="2478346"/>
            <a:ext cx="142875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5667">
            <a:off x="3956985" y="2114149"/>
            <a:ext cx="1428750" cy="2257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07494">
            <a:off x="6025931" y="1444612"/>
            <a:ext cx="2476589"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4539" y="252802"/>
            <a:ext cx="1428750"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213656">
            <a:off x="2250076" y="3603712"/>
            <a:ext cx="1428750" cy="2333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1335">
            <a:off x="4607541" y="383035"/>
            <a:ext cx="1428750" cy="1419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32351">
            <a:off x="5253221" y="3929548"/>
            <a:ext cx="1905000" cy="1876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3"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58605">
            <a:off x="344001" y="4599944"/>
            <a:ext cx="1405668" cy="146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74104">
            <a:off x="7430431" y="418295"/>
            <a:ext cx="1380477" cy="82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61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51520" y="1101940"/>
            <a:ext cx="6635750" cy="462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4" name="Rectangle 2"/>
          <p:cNvSpPr>
            <a:spLocks noGrp="1" noChangeArrowheads="1"/>
          </p:cNvSpPr>
          <p:nvPr>
            <p:ph type="title"/>
          </p:nvPr>
        </p:nvSpPr>
        <p:spPr/>
        <p:txBody>
          <a:bodyPr/>
          <a:lstStyle/>
          <a:p>
            <a:r>
              <a:rPr lang="en-GB"/>
              <a:t>Archive holdings</a:t>
            </a:r>
          </a:p>
        </p:txBody>
      </p:sp>
      <p:sp>
        <p:nvSpPr>
          <p:cNvPr id="33795" name="Rectangle 3"/>
          <p:cNvSpPr>
            <a:spLocks noChangeArrowheads="1"/>
          </p:cNvSpPr>
          <p:nvPr/>
        </p:nvSpPr>
        <p:spPr bwMode="auto">
          <a:xfrm>
            <a:off x="6732587" y="1700808"/>
            <a:ext cx="2141537" cy="3970318"/>
          </a:xfrm>
          <a:prstGeom prst="rect">
            <a:avLst/>
          </a:prstGeom>
          <a:noFill/>
          <a:ln w="9525">
            <a:noFill/>
            <a:miter lim="800000"/>
            <a:headEnd/>
            <a:tailEnd/>
          </a:ln>
          <a:effectLst/>
        </p:spPr>
        <p:txBody>
          <a:bodyPr>
            <a:spAutoFit/>
          </a:bodyPr>
          <a:lstStyle/>
          <a:p>
            <a:r>
              <a:rPr lang="en-GB" dirty="0">
                <a:solidFill>
                  <a:schemeClr val="hlink"/>
                </a:solidFill>
              </a:rPr>
              <a:t>25,547 items now</a:t>
            </a:r>
          </a:p>
          <a:p>
            <a:r>
              <a:rPr lang="en-GB" dirty="0">
                <a:solidFill>
                  <a:schemeClr val="hlink"/>
                </a:solidFill>
              </a:rPr>
              <a:t>catalogued</a:t>
            </a:r>
          </a:p>
          <a:p>
            <a:endParaRPr lang="en-GB" dirty="0">
              <a:solidFill>
                <a:schemeClr val="hlink"/>
              </a:solidFill>
            </a:endParaRPr>
          </a:p>
          <a:p>
            <a:r>
              <a:rPr lang="en-GB" dirty="0">
                <a:solidFill>
                  <a:schemeClr val="hlink"/>
                </a:solidFill>
              </a:rPr>
              <a:t>12,213 georeferenced maps</a:t>
            </a:r>
          </a:p>
          <a:p>
            <a:endParaRPr lang="en-GB" dirty="0">
              <a:solidFill>
                <a:schemeClr val="hlink"/>
              </a:solidFill>
            </a:endParaRPr>
          </a:p>
          <a:p>
            <a:r>
              <a:rPr lang="en-GB" dirty="0">
                <a:solidFill>
                  <a:schemeClr val="hlink"/>
                </a:solidFill>
              </a:rPr>
              <a:t>73+ Contributors – organisations and individuals</a:t>
            </a:r>
          </a:p>
          <a:p>
            <a:endParaRPr lang="en-GB" b="1" dirty="0">
              <a:solidFill>
                <a:schemeClr val="hlink"/>
              </a:solidFill>
            </a:endParaRPr>
          </a:p>
          <a:p>
            <a:r>
              <a:rPr lang="en-GB" dirty="0">
                <a:solidFill>
                  <a:schemeClr val="hlink"/>
                </a:solidFill>
              </a:rPr>
              <a:t>Representing items from</a:t>
            </a:r>
          </a:p>
          <a:p>
            <a:r>
              <a:rPr lang="en-GB" dirty="0">
                <a:solidFill>
                  <a:schemeClr val="hlink"/>
                </a:solidFill>
              </a:rPr>
              <a:t>373 + territories</a:t>
            </a:r>
          </a:p>
        </p:txBody>
      </p:sp>
    </p:spTree>
    <p:extLst>
      <p:ext uri="{BB962C8B-B14F-4D97-AF65-F5344CB8AC3E}">
        <p14:creationId xmlns:p14="http://schemas.microsoft.com/office/powerpoint/2010/main" val="3556240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a:t>Archive holdings</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00572"/>
            <a:ext cx="8871194" cy="438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130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6871585" y="44624"/>
            <a:ext cx="2216121" cy="1944216"/>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sp>
        <p:nvSpPr>
          <p:cNvPr id="30723" name="Rectangle 3"/>
          <p:cNvSpPr>
            <a:spLocks noGrp="1" noChangeArrowheads="1"/>
          </p:cNvSpPr>
          <p:nvPr>
            <p:ph type="title"/>
          </p:nvPr>
        </p:nvSpPr>
        <p:spPr>
          <a:xfrm>
            <a:off x="251520" y="116632"/>
            <a:ext cx="6048375" cy="1143000"/>
          </a:xfrm>
        </p:spPr>
        <p:txBody>
          <a:bodyPr/>
          <a:lstStyle/>
          <a:p>
            <a:r>
              <a:rPr lang="en-GB" dirty="0"/>
              <a:t>Background</a:t>
            </a:r>
          </a:p>
        </p:txBody>
      </p:sp>
      <p:sp>
        <p:nvSpPr>
          <p:cNvPr id="30724" name="Rectangle 4"/>
          <p:cNvSpPr>
            <a:spLocks noGrp="1" noChangeArrowheads="1"/>
          </p:cNvSpPr>
          <p:nvPr>
            <p:ph idx="1"/>
          </p:nvPr>
        </p:nvSpPr>
        <p:spPr>
          <a:xfrm>
            <a:off x="323528" y="1423318"/>
            <a:ext cx="7058025" cy="4525962"/>
          </a:xfrm>
        </p:spPr>
        <p:txBody>
          <a:bodyPr>
            <a:normAutofit lnSpcReduction="10000"/>
          </a:bodyPr>
          <a:lstStyle/>
          <a:p>
            <a:pPr>
              <a:lnSpc>
                <a:spcPct val="80000"/>
              </a:lnSpc>
            </a:pPr>
            <a:r>
              <a:rPr lang="en-GB" sz="2000" dirty="0"/>
              <a:t>Substantial numbers of </a:t>
            </a:r>
            <a:r>
              <a:rPr lang="en-GB" sz="2000" b="1" dirty="0"/>
              <a:t>soil and land surveys </a:t>
            </a:r>
            <a:r>
              <a:rPr lang="en-GB" sz="2000" dirty="0"/>
              <a:t>were </a:t>
            </a:r>
            <a:br>
              <a:rPr lang="en-GB" sz="2000" dirty="0"/>
            </a:br>
            <a:r>
              <a:rPr lang="en-GB" sz="2000" dirty="0"/>
              <a:t>made worldwide by British companies over the past 80 years. Some </a:t>
            </a:r>
            <a:r>
              <a:rPr lang="en-GB" sz="2000" b="1" dirty="0"/>
              <a:t>373 territories </a:t>
            </a:r>
            <a:r>
              <a:rPr lang="en-GB" sz="2000" dirty="0"/>
              <a:t>represented in collection</a:t>
            </a:r>
          </a:p>
          <a:p>
            <a:pPr>
              <a:lnSpc>
                <a:spcPct val="80000"/>
              </a:lnSpc>
            </a:pPr>
            <a:r>
              <a:rPr lang="en-GB" sz="2000" dirty="0"/>
              <a:t>Surveys were originally sponsored by development assistance donors &amp; government departments and </a:t>
            </a:r>
            <a:r>
              <a:rPr lang="en-GB" sz="2000" b="1" dirty="0"/>
              <a:t>74</a:t>
            </a:r>
            <a:r>
              <a:rPr lang="en-GB" sz="2000" dirty="0"/>
              <a:t> contributors</a:t>
            </a:r>
          </a:p>
          <a:p>
            <a:pPr>
              <a:lnSpc>
                <a:spcPct val="80000"/>
              </a:lnSpc>
            </a:pPr>
            <a:r>
              <a:rPr lang="en-GB" sz="2000" dirty="0"/>
              <a:t>There are in WOSSAC many thousands of survey volumes and maps (</a:t>
            </a:r>
            <a:r>
              <a:rPr lang="en-GB" b="1" dirty="0"/>
              <a:t>25,547 </a:t>
            </a:r>
            <a:r>
              <a:rPr lang="en-GB" sz="2000" b="1" dirty="0"/>
              <a:t>items catalogued</a:t>
            </a:r>
            <a:r>
              <a:rPr lang="en-GB" sz="2000" dirty="0"/>
              <a:t>)</a:t>
            </a:r>
          </a:p>
          <a:p>
            <a:pPr>
              <a:lnSpc>
                <a:spcPct val="80000"/>
              </a:lnSpc>
            </a:pPr>
            <a:r>
              <a:rPr lang="en-GB" sz="2000" dirty="0"/>
              <a:t>At today’s prices would have cost well over £200 million</a:t>
            </a:r>
          </a:p>
          <a:p>
            <a:pPr>
              <a:lnSpc>
                <a:spcPct val="80000"/>
              </a:lnSpc>
            </a:pPr>
            <a:r>
              <a:rPr lang="en-GB" sz="2000" dirty="0"/>
              <a:t>Soil surveys not likely now to be repeated</a:t>
            </a:r>
          </a:p>
          <a:p>
            <a:pPr>
              <a:lnSpc>
                <a:spcPct val="80000"/>
              </a:lnSpc>
            </a:pPr>
            <a:r>
              <a:rPr lang="en-GB" sz="2000" dirty="0"/>
              <a:t>Extremely </a:t>
            </a:r>
            <a:r>
              <a:rPr lang="en-GB" sz="2000" b="1" dirty="0"/>
              <a:t>valuable bank of international data </a:t>
            </a:r>
            <a:r>
              <a:rPr lang="en-GB" sz="2000" dirty="0"/>
              <a:t>about soils, their nature, properties and potential use</a:t>
            </a:r>
          </a:p>
          <a:p>
            <a:pPr>
              <a:lnSpc>
                <a:spcPct val="80000"/>
              </a:lnSpc>
            </a:pPr>
            <a:r>
              <a:rPr lang="en-GB" sz="2000" dirty="0"/>
              <a:t>Current volumes may represent </a:t>
            </a:r>
            <a:r>
              <a:rPr lang="en-GB" sz="2000" b="1" dirty="0"/>
              <a:t>only existing information </a:t>
            </a:r>
            <a:r>
              <a:rPr lang="en-GB" sz="2000" dirty="0"/>
              <a:t>about the soils in many of </a:t>
            </a:r>
            <a:br>
              <a:rPr lang="en-GB" sz="2000" dirty="0"/>
            </a:br>
            <a:r>
              <a:rPr lang="en-GB" sz="2000" dirty="0"/>
              <a:t>the countries of the world</a:t>
            </a:r>
          </a:p>
          <a:p>
            <a:pPr>
              <a:lnSpc>
                <a:spcPct val="80000"/>
              </a:lnSpc>
            </a:pPr>
            <a:r>
              <a:rPr lang="en-GB" sz="2000" dirty="0"/>
              <a:t>Materials in WOSSAC had been in danger of being destroyed and lost</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4356847"/>
            <a:ext cx="1502802" cy="18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37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1520" y="30591"/>
            <a:ext cx="6048375" cy="1143000"/>
          </a:xfrm>
        </p:spPr>
        <p:txBody>
          <a:bodyPr/>
          <a:lstStyle/>
          <a:p>
            <a:r>
              <a:rPr lang="en-GB" dirty="0"/>
              <a:t>Applications</a:t>
            </a:r>
          </a:p>
        </p:txBody>
      </p:sp>
      <p:sp>
        <p:nvSpPr>
          <p:cNvPr id="6147" name="Rectangle 3"/>
          <p:cNvSpPr>
            <a:spLocks noGrp="1" noChangeArrowheads="1"/>
          </p:cNvSpPr>
          <p:nvPr>
            <p:ph type="body" sz="half" idx="1"/>
          </p:nvPr>
        </p:nvSpPr>
        <p:spPr>
          <a:xfrm>
            <a:off x="539552" y="980728"/>
            <a:ext cx="6192688" cy="5148610"/>
          </a:xfrm>
        </p:spPr>
        <p:txBody>
          <a:bodyPr>
            <a:normAutofit fontScale="77500" lnSpcReduction="20000"/>
          </a:bodyPr>
          <a:lstStyle/>
          <a:p>
            <a:pPr>
              <a:lnSpc>
                <a:spcPct val="90000"/>
              </a:lnSpc>
              <a:buFontTx/>
              <a:buNone/>
            </a:pPr>
            <a:r>
              <a:rPr lang="en-GB" sz="2400" dirty="0"/>
              <a:t>WOSSAC materials can play a role in a range of contemporary and pressing environmental issues</a:t>
            </a:r>
          </a:p>
          <a:p>
            <a:pPr>
              <a:lnSpc>
                <a:spcPct val="90000"/>
              </a:lnSpc>
              <a:buFontTx/>
              <a:buNone/>
            </a:pPr>
            <a:endParaRPr lang="en-GB" sz="2400" dirty="0"/>
          </a:p>
          <a:p>
            <a:pPr lvl="1"/>
            <a:r>
              <a:rPr lang="en-GB" dirty="0"/>
              <a:t>Supporting the UN Sustainable Development Goals (SDG)</a:t>
            </a:r>
          </a:p>
          <a:p>
            <a:pPr lvl="1"/>
            <a:r>
              <a:rPr lang="en-GB" dirty="0"/>
              <a:t>Undertaking natural land and resource inventory</a:t>
            </a:r>
          </a:p>
          <a:p>
            <a:pPr lvl="1"/>
            <a:r>
              <a:rPr lang="en-GB" dirty="0"/>
              <a:t>Land capability assessment</a:t>
            </a:r>
          </a:p>
          <a:p>
            <a:pPr lvl="1"/>
            <a:r>
              <a:rPr lang="en-GB" dirty="0"/>
              <a:t>Land degradation studies</a:t>
            </a:r>
          </a:p>
          <a:p>
            <a:pPr lvl="1"/>
            <a:r>
              <a:rPr lang="en-GB" dirty="0"/>
              <a:t>Soil survey</a:t>
            </a:r>
          </a:p>
          <a:p>
            <a:pPr lvl="1"/>
            <a:r>
              <a:rPr lang="en-GB" dirty="0"/>
              <a:t>Satellite ground-truthing in fragile states</a:t>
            </a:r>
          </a:p>
          <a:p>
            <a:pPr lvl="1"/>
            <a:r>
              <a:rPr lang="en-GB" dirty="0"/>
              <a:t>Longitudinal environmental research</a:t>
            </a:r>
          </a:p>
          <a:p>
            <a:pPr lvl="1">
              <a:lnSpc>
                <a:spcPct val="90000"/>
              </a:lnSpc>
            </a:pPr>
            <a:r>
              <a:rPr lang="en-GB" sz="2000" dirty="0"/>
              <a:t>Regional appraisal</a:t>
            </a:r>
          </a:p>
          <a:p>
            <a:pPr lvl="1">
              <a:lnSpc>
                <a:spcPct val="90000"/>
              </a:lnSpc>
            </a:pPr>
            <a:r>
              <a:rPr lang="en-GB" sz="2000" dirty="0"/>
              <a:t>Disaster relief and aid planning</a:t>
            </a:r>
          </a:p>
          <a:p>
            <a:pPr lvl="1">
              <a:lnSpc>
                <a:spcPct val="90000"/>
              </a:lnSpc>
            </a:pPr>
            <a:r>
              <a:rPr lang="en-GB" sz="2000" dirty="0"/>
              <a:t>Soil management</a:t>
            </a:r>
          </a:p>
          <a:p>
            <a:pPr lvl="1">
              <a:lnSpc>
                <a:spcPct val="90000"/>
              </a:lnSpc>
            </a:pPr>
            <a:r>
              <a:rPr lang="en-GB" sz="2000" dirty="0"/>
              <a:t>Optimal land use suitability</a:t>
            </a:r>
          </a:p>
          <a:p>
            <a:pPr lvl="1">
              <a:lnSpc>
                <a:spcPct val="90000"/>
              </a:lnSpc>
            </a:pPr>
            <a:r>
              <a:rPr lang="en-GB" sz="2000" dirty="0"/>
              <a:t>Food security</a:t>
            </a:r>
          </a:p>
          <a:p>
            <a:pPr lvl="1">
              <a:lnSpc>
                <a:spcPct val="90000"/>
              </a:lnSpc>
            </a:pPr>
            <a:r>
              <a:rPr lang="en-GB" sz="2000" dirty="0"/>
              <a:t>Combating desertification</a:t>
            </a:r>
          </a:p>
          <a:p>
            <a:pPr lvl="1">
              <a:lnSpc>
                <a:spcPct val="90000"/>
              </a:lnSpc>
            </a:pPr>
            <a:r>
              <a:rPr lang="en-GB" sz="2000" dirty="0"/>
              <a:t>Water use planning</a:t>
            </a:r>
          </a:p>
          <a:p>
            <a:pPr lvl="1">
              <a:lnSpc>
                <a:spcPct val="90000"/>
              </a:lnSpc>
            </a:pPr>
            <a:r>
              <a:rPr lang="en-GB" sz="2000" dirty="0"/>
              <a:t>Identifying runoff</a:t>
            </a:r>
          </a:p>
          <a:p>
            <a:pPr lvl="1">
              <a:lnSpc>
                <a:spcPct val="90000"/>
              </a:lnSpc>
            </a:pPr>
            <a:r>
              <a:rPr lang="en-GB" sz="2000" dirty="0"/>
              <a:t>Infiltration and water storage zones</a:t>
            </a:r>
          </a:p>
          <a:p>
            <a:pPr lvl="1">
              <a:lnSpc>
                <a:spcPct val="90000"/>
              </a:lnSpc>
            </a:pPr>
            <a:r>
              <a:rPr lang="en-GB" sz="2000" dirty="0"/>
              <a:t>Waste management</a:t>
            </a:r>
          </a:p>
          <a:p>
            <a:pPr lvl="1">
              <a:lnSpc>
                <a:spcPct val="90000"/>
              </a:lnSpc>
            </a:pPr>
            <a:r>
              <a:rPr lang="en-GB" sz="2000" dirty="0"/>
              <a:t>Carbon sequestration studies</a:t>
            </a:r>
          </a:p>
        </p:txBody>
      </p:sp>
      <p:pic>
        <p:nvPicPr>
          <p:cNvPr id="6148" name="Picture 4" descr="Books"/>
          <p:cNvPicPr>
            <a:picLocks noGrp="1" noChangeAspect="1" noChangeArrowheads="1"/>
          </p:cNvPicPr>
          <p:nvPr>
            <p:ph sz="quarter" idx="2"/>
          </p:nvPr>
        </p:nvPicPr>
        <p:blipFill>
          <a:blip r:embed="rId3" cstate="print"/>
          <a:stretch>
            <a:fillRect/>
          </a:stretch>
        </p:blipFill>
        <p:spPr>
          <a:xfrm>
            <a:off x="7481256" y="1786748"/>
            <a:ext cx="1162050" cy="1295400"/>
          </a:xfrm>
          <a:noFill/>
          <a:ln>
            <a:solidFill>
              <a:schemeClr val="tx1"/>
            </a:solidFill>
          </a:ln>
          <a:effectLst>
            <a:outerShdw dist="107763" dir="2700000" algn="ctr" rotWithShape="0">
              <a:srgbClr val="808080">
                <a:alpha val="50000"/>
              </a:srgbClr>
            </a:outerShdw>
          </a:effectLst>
        </p:spPr>
      </p:pic>
      <p:pic>
        <p:nvPicPr>
          <p:cNvPr id="6150" name="Picture 6" descr="CDs"/>
          <p:cNvPicPr>
            <a:picLocks noGrp="1" noChangeAspect="1" noChangeArrowheads="1"/>
          </p:cNvPicPr>
          <p:nvPr>
            <p:ph sz="quarter" idx="3"/>
          </p:nvPr>
        </p:nvPicPr>
        <p:blipFill>
          <a:blip r:embed="rId4" cstate="print"/>
          <a:srcRect/>
          <a:stretch>
            <a:fillRect/>
          </a:stretch>
        </p:blipFill>
        <p:spPr>
          <a:xfrm>
            <a:off x="7486813" y="3363475"/>
            <a:ext cx="1150937" cy="1296987"/>
          </a:xfrm>
          <a:noFill/>
          <a:ln>
            <a:solidFill>
              <a:schemeClr val="tx1"/>
            </a:solidFill>
          </a:ln>
          <a:effectLst>
            <a:outerShdw dist="107763" dir="2700000" algn="ctr" rotWithShape="0">
              <a:srgbClr val="808080">
                <a:alpha val="50000"/>
              </a:srgbClr>
            </a:outerShdw>
          </a:effectLst>
        </p:spPr>
      </p:pic>
      <p:pic>
        <p:nvPicPr>
          <p:cNvPr id="6152" name="Picture 8"/>
          <p:cNvPicPr>
            <a:picLocks noChangeAspect="1" noChangeArrowheads="1"/>
          </p:cNvPicPr>
          <p:nvPr/>
        </p:nvPicPr>
        <p:blipFill>
          <a:blip r:embed="rId5" cstate="print"/>
          <a:srcRect/>
          <a:stretch>
            <a:fillRect/>
          </a:stretch>
        </p:blipFill>
        <p:spPr bwMode="auto">
          <a:xfrm>
            <a:off x="7234400" y="405284"/>
            <a:ext cx="1655763" cy="1100137"/>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pic>
        <p:nvPicPr>
          <p:cNvPr id="6153" name="Picture 9"/>
          <p:cNvPicPr>
            <a:picLocks noChangeAspect="1" noChangeArrowheads="1"/>
          </p:cNvPicPr>
          <p:nvPr/>
        </p:nvPicPr>
        <p:blipFill>
          <a:blip r:embed="rId6" cstate="print"/>
          <a:srcRect/>
          <a:stretch>
            <a:fillRect/>
          </a:stretch>
        </p:blipFill>
        <p:spPr bwMode="auto">
          <a:xfrm>
            <a:off x="7234400" y="4941788"/>
            <a:ext cx="1655763" cy="1079500"/>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pic>
        <p:nvPicPr>
          <p:cNvPr id="3" name="Picture 2">
            <a:extLst>
              <a:ext uri="{FF2B5EF4-FFF2-40B4-BE49-F238E27FC236}">
                <a16:creationId xmlns:a16="http://schemas.microsoft.com/office/drawing/2014/main" id="{13A9DE11-DFC7-4BE2-848F-8F95F79F9FE4}"/>
              </a:ext>
            </a:extLst>
          </p:cNvPr>
          <p:cNvPicPr>
            <a:picLocks noChangeAspect="1"/>
          </p:cNvPicPr>
          <p:nvPr/>
        </p:nvPicPr>
        <p:blipFill>
          <a:blip r:embed="rId7"/>
          <a:stretch>
            <a:fillRect/>
          </a:stretch>
        </p:blipFill>
        <p:spPr>
          <a:xfrm>
            <a:off x="4808612" y="5013176"/>
            <a:ext cx="2174708" cy="11791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8457">
            <a:off x="7301627" y="4105983"/>
            <a:ext cx="1543123" cy="2013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6" name="Rectangle 2"/>
          <p:cNvSpPr>
            <a:spLocks noGrp="1" noChangeArrowheads="1"/>
          </p:cNvSpPr>
          <p:nvPr>
            <p:ph type="title"/>
          </p:nvPr>
        </p:nvSpPr>
        <p:spPr>
          <a:xfrm>
            <a:off x="251520" y="30591"/>
            <a:ext cx="6048375" cy="1143000"/>
          </a:xfrm>
        </p:spPr>
        <p:txBody>
          <a:bodyPr/>
          <a:lstStyle/>
          <a:p>
            <a:r>
              <a:rPr lang="en-GB" dirty="0"/>
              <a:t>Case study application – Oil Palm</a:t>
            </a:r>
          </a:p>
        </p:txBody>
      </p:sp>
      <p:sp>
        <p:nvSpPr>
          <p:cNvPr id="6147" name="Rectangle 3"/>
          <p:cNvSpPr>
            <a:spLocks noGrp="1" noChangeArrowheads="1"/>
          </p:cNvSpPr>
          <p:nvPr>
            <p:ph type="body" sz="half" idx="1"/>
          </p:nvPr>
        </p:nvSpPr>
        <p:spPr>
          <a:xfrm>
            <a:off x="179512" y="4653136"/>
            <a:ext cx="7704856" cy="1512168"/>
          </a:xfrm>
        </p:spPr>
        <p:txBody>
          <a:bodyPr>
            <a:normAutofit/>
          </a:bodyPr>
          <a:lstStyle/>
          <a:p>
            <a:pPr>
              <a:buNone/>
            </a:pPr>
            <a:r>
              <a:rPr lang="en-GB" sz="1600" dirty="0"/>
              <a:t>Hallett, S.H., Sakrabani, R., Keay, C.A. and Hannam, J.A. (2017) Developments in land information systems: examples demonstrating land resource management capabilities and options</a:t>
            </a:r>
            <a:r>
              <a:rPr lang="en-GB" sz="1600" i="1" dirty="0"/>
              <a:t>. Soil Use and Management</a:t>
            </a:r>
            <a:r>
              <a:rPr lang="en-GB" sz="1600" dirty="0"/>
              <a:t>. Volume 33, Issue 4,  December 2017,  Pages 514–529 </a:t>
            </a:r>
            <a:r>
              <a:rPr lang="en-GB" sz="1600" dirty="0" err="1"/>
              <a:t>doi</a:t>
            </a:r>
            <a:r>
              <a:rPr lang="en-GB" sz="1600" dirty="0"/>
              <a:t>: 10.1111/sum.12380. Accessed at </a:t>
            </a:r>
            <a:r>
              <a:rPr lang="en-GB" sz="1600" dirty="0">
                <a:hlinkClick r:id="rId4"/>
              </a:rPr>
              <a:t>http://onlinelibrary.wiley.com/doi/10.1111/sum.12380/full</a:t>
            </a:r>
            <a:r>
              <a:rPr lang="en-GB" sz="1600" dirty="0"/>
              <a:t>.</a:t>
            </a: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44" y="1663055"/>
            <a:ext cx="5715000" cy="2486025"/>
          </a:xfrm>
          <a:prstGeom prst="rect">
            <a:avLst/>
          </a:prstGeom>
          <a:ln w="9525">
            <a:solidFill>
              <a:srgbClr val="0070C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575" y="116632"/>
            <a:ext cx="3027921" cy="312463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930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8316F-A089-4FA6-A870-D50522180595}"/>
              </a:ext>
            </a:extLst>
          </p:cNvPr>
          <p:cNvPicPr>
            <a:picLocks noChangeAspect="1"/>
          </p:cNvPicPr>
          <p:nvPr/>
        </p:nvPicPr>
        <p:blipFill>
          <a:blip r:embed="rId3"/>
          <a:stretch>
            <a:fillRect/>
          </a:stretch>
        </p:blipFill>
        <p:spPr>
          <a:xfrm rot="20647811">
            <a:off x="303375" y="1075931"/>
            <a:ext cx="2304107" cy="1677390"/>
          </a:xfrm>
          <a:prstGeom prst="rect">
            <a:avLst/>
          </a:prstGeom>
          <a:ln>
            <a:noFill/>
          </a:ln>
          <a:effectLst>
            <a:outerShdw blurRad="292100" dist="139700" dir="2700000" algn="tl" rotWithShape="0">
              <a:srgbClr val="333333">
                <a:alpha val="65000"/>
              </a:srgbClr>
            </a:outerShdw>
          </a:effectLst>
        </p:spPr>
      </p:pic>
      <p:pic>
        <p:nvPicPr>
          <p:cNvPr id="256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2138">
            <a:off x="7226319" y="3882332"/>
            <a:ext cx="1344935" cy="1870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6" name="Rectangle 2"/>
          <p:cNvSpPr>
            <a:spLocks noGrp="1" noChangeArrowheads="1"/>
          </p:cNvSpPr>
          <p:nvPr>
            <p:ph type="title"/>
          </p:nvPr>
        </p:nvSpPr>
        <p:spPr>
          <a:xfrm>
            <a:off x="251520" y="30591"/>
            <a:ext cx="6048375" cy="1143000"/>
          </a:xfrm>
        </p:spPr>
        <p:txBody>
          <a:bodyPr/>
          <a:lstStyle/>
          <a:p>
            <a:r>
              <a:rPr lang="en-GB" dirty="0"/>
              <a:t>Case study research – </a:t>
            </a:r>
            <a:r>
              <a:rPr lang="en-GB" dirty="0" err="1"/>
              <a:t>Catenas</a:t>
            </a:r>
            <a:endParaRPr lang="en-GB" dirty="0"/>
          </a:p>
        </p:txBody>
      </p:sp>
      <p:sp>
        <p:nvSpPr>
          <p:cNvPr id="6147" name="Rectangle 3"/>
          <p:cNvSpPr>
            <a:spLocks noGrp="1" noChangeArrowheads="1"/>
          </p:cNvSpPr>
          <p:nvPr>
            <p:ph type="body" sz="half" idx="1"/>
          </p:nvPr>
        </p:nvSpPr>
        <p:spPr>
          <a:xfrm>
            <a:off x="179512" y="5517232"/>
            <a:ext cx="7704856" cy="648072"/>
          </a:xfrm>
        </p:spPr>
        <p:txBody>
          <a:bodyPr>
            <a:normAutofit fontScale="85000" lnSpcReduction="10000"/>
          </a:bodyPr>
          <a:lstStyle/>
          <a:p>
            <a:pPr>
              <a:buNone/>
            </a:pPr>
            <a:r>
              <a:rPr lang="en-GB" sz="1600" dirty="0"/>
              <a:t>Borden, R.W., Baillie, I.C., Hallett, S.H. (2019) The East African contribution to the formalisation of the soil catena concept. </a:t>
            </a:r>
            <a:r>
              <a:rPr lang="en-GB" sz="1600" i="1" dirty="0"/>
              <a:t>Catena</a:t>
            </a:r>
            <a:r>
              <a:rPr lang="en-GB" sz="1600" dirty="0"/>
              <a:t>. doi.org/10.1016/j.catena.2019.104291. Accessed at </a:t>
            </a:r>
            <a:r>
              <a:rPr lang="en-GB" sz="1600" dirty="0">
                <a:hlinkClick r:id="rId5"/>
              </a:rPr>
              <a:t>https://www.sciencedirect.com/science/article/pii/S0341816219304333</a:t>
            </a:r>
            <a:endParaRPr lang="en-GB" sz="1600" dirty="0"/>
          </a:p>
        </p:txBody>
      </p:sp>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9314">
            <a:off x="6516216" y="548680"/>
            <a:ext cx="2037209" cy="3002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58480">
            <a:off x="517781" y="2733040"/>
            <a:ext cx="2336896" cy="2546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9377" y="1124744"/>
            <a:ext cx="3196939" cy="345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527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rot="602138">
            <a:off x="6500095" y="3705157"/>
            <a:ext cx="2157532" cy="1430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6" name="Rectangle 2"/>
          <p:cNvSpPr>
            <a:spLocks noGrp="1" noChangeArrowheads="1"/>
          </p:cNvSpPr>
          <p:nvPr>
            <p:ph type="title"/>
          </p:nvPr>
        </p:nvSpPr>
        <p:spPr>
          <a:xfrm>
            <a:off x="251520" y="30591"/>
            <a:ext cx="6048375" cy="1143000"/>
          </a:xfrm>
        </p:spPr>
        <p:txBody>
          <a:bodyPr/>
          <a:lstStyle/>
          <a:p>
            <a:r>
              <a:rPr lang="en-GB" dirty="0"/>
              <a:t>Case study research – C.E. Charter</a:t>
            </a:r>
          </a:p>
        </p:txBody>
      </p:sp>
      <p:sp>
        <p:nvSpPr>
          <p:cNvPr id="6147" name="Rectangle 3"/>
          <p:cNvSpPr>
            <a:spLocks noGrp="1" noChangeArrowheads="1"/>
          </p:cNvSpPr>
          <p:nvPr>
            <p:ph type="body" sz="half" idx="1"/>
          </p:nvPr>
        </p:nvSpPr>
        <p:spPr>
          <a:xfrm>
            <a:off x="179512" y="5517232"/>
            <a:ext cx="7704856" cy="648072"/>
          </a:xfrm>
        </p:spPr>
        <p:txBody>
          <a:bodyPr>
            <a:normAutofit fontScale="85000" lnSpcReduction="10000"/>
          </a:bodyPr>
          <a:lstStyle/>
          <a:p>
            <a:pPr>
              <a:buNone/>
            </a:pPr>
            <a:r>
              <a:rPr lang="en-GB" sz="1600" dirty="0"/>
              <a:t>Borden, R.W., Brammer, H., Baillie, I.C., Hallett, S.H. (2021) The contributions of C. F. Charter to tropical soil survey and classification. 197. Catena. doi.org/10.1016/j.catena.2020.104957. Accessed at https://www.sciencedirect.com/science/article/pii/S0341816220305075</a:t>
            </a: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359314">
            <a:off x="6439519" y="1442858"/>
            <a:ext cx="2037209" cy="1532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21258480">
            <a:off x="436286" y="3010075"/>
            <a:ext cx="2590099" cy="1285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626829" y="1124744"/>
            <a:ext cx="2222034" cy="3450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897213"/>
      </p:ext>
    </p:extLst>
  </p:cSld>
  <p:clrMapOvr>
    <a:masterClrMapping/>
  </p:clrMapOvr>
</p:sld>
</file>

<file path=ppt/theme/theme1.xml><?xml version="1.0" encoding="utf-8"?>
<a:theme xmlns:a="http://schemas.openxmlformats.org/drawingml/2006/main" name="EnvironmentAndAgrifood-Academic-Template-4x3-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ronmentAndAgrifood-Academic-Template-4x3-01.potx" id="{B7D99098-03C1-4CE9-A0D0-1741963DE7E4}" vid="{380E26A8-7894-4D5C-90A9-764D51A757E8}"/>
    </a:ext>
  </a:extLst>
</a:theme>
</file>

<file path=ppt/theme/theme2.xml><?xml version="1.0" encoding="utf-8"?>
<a:theme xmlns:a="http://schemas.openxmlformats.org/drawingml/2006/main" name="No Logo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ronmentAndAgrifood-Academic-Template-4x3-01.potx" id="{B7D99098-03C1-4CE9-A0D0-1741963DE7E4}" vid="{B87D128F-95E3-4533-B669-A4963DD5AE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EnvironmentAndAgrifood-Academic-Template-4x3-01</Template>
  <TotalTime>648</TotalTime>
  <Words>2317</Words>
  <Application>Microsoft Office PowerPoint</Application>
  <PresentationFormat>On-screen Show (4:3)</PresentationFormat>
  <Paragraphs>265</Paragraphs>
  <Slides>24</Slides>
  <Notes>23</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EnvironmentAndAgrifood-Academic-Template-4x3-01</vt:lpstr>
      <vt:lpstr>No Logo Master</vt:lpstr>
      <vt:lpstr>CorelDRAW</vt:lpstr>
      <vt:lpstr>PowerPoint Presentation</vt:lpstr>
      <vt:lpstr>What is WOSSAC?</vt:lpstr>
      <vt:lpstr>Archive holdings</vt:lpstr>
      <vt:lpstr>Archive holdings</vt:lpstr>
      <vt:lpstr>Background</vt:lpstr>
      <vt:lpstr>Applications</vt:lpstr>
      <vt:lpstr>Case study application – Oil Palm</vt:lpstr>
      <vt:lpstr>Case study research – Catenas</vt:lpstr>
      <vt:lpstr>Case study research – C.E. Charter</vt:lpstr>
      <vt:lpstr>Stakeholders</vt:lpstr>
      <vt:lpstr>History</vt:lpstr>
      <vt:lpstr>HTSPE Ltd.</vt:lpstr>
      <vt:lpstr>PowerPoint Presentation</vt:lpstr>
      <vt:lpstr>Building B121 – a new home for WOSSAC</vt:lpstr>
      <vt:lpstr>WOSSAC Holdings</vt:lpstr>
      <vt:lpstr>SoilPIC</vt:lpstr>
      <vt:lpstr>WOSSAC Programme</vt:lpstr>
      <vt:lpstr>WOSSAC – Data Capture</vt:lpstr>
      <vt:lpstr>Archive Web Access</vt:lpstr>
      <vt:lpstr>Map searches of holdings</vt:lpstr>
      <vt:lpstr>Queens Anniversary Award - 2018</vt:lpstr>
      <vt:lpstr>PowerPoint Presentation</vt:lpstr>
      <vt:lpstr>The Future …</vt:lpstr>
      <vt:lpstr>PowerPoint Presentation</vt:lpstr>
    </vt:vector>
  </TitlesOfParts>
  <Company>Cranfield University at Silsoe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WOSSAC Overview</dc:title>
  <dc:creator>Dr Stephen Hallett</dc:creator>
  <cp:keywords>WOSSAC, Soils</cp:keywords>
  <cp:lastModifiedBy>Stephen Hallett</cp:lastModifiedBy>
  <cp:revision>244</cp:revision>
  <dcterms:created xsi:type="dcterms:W3CDTF">2004-11-04T11:01:06Z</dcterms:created>
  <dcterms:modified xsi:type="dcterms:W3CDTF">2023-08-05T13:21:21Z</dcterms:modified>
</cp:coreProperties>
</file>